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58" r:id="rId9"/>
    <p:sldId id="711" r:id="rId10"/>
    <p:sldId id="786" r:id="rId11"/>
    <p:sldId id="787" r:id="rId12"/>
    <p:sldId id="789" r:id="rId13"/>
    <p:sldId id="790" r:id="rId14"/>
    <p:sldId id="792" r:id="rId15"/>
    <p:sldId id="791" r:id="rId16"/>
    <p:sldId id="809" r:id="rId17"/>
    <p:sldId id="776" r:id="rId18"/>
    <p:sldId id="767" r:id="rId19"/>
    <p:sldId id="712" r:id="rId20"/>
    <p:sldId id="713" r:id="rId21"/>
    <p:sldId id="714" r:id="rId22"/>
    <p:sldId id="654" r:id="rId23"/>
    <p:sldId id="728" r:id="rId24"/>
    <p:sldId id="810" r:id="rId25"/>
    <p:sldId id="808" r:id="rId26"/>
    <p:sldId id="777" r:id="rId27"/>
    <p:sldId id="796" r:id="rId28"/>
    <p:sldId id="797" r:id="rId29"/>
    <p:sldId id="798" r:id="rId30"/>
    <p:sldId id="799" r:id="rId31"/>
    <p:sldId id="800" r:id="rId32"/>
    <p:sldId id="801" r:id="rId33"/>
    <p:sldId id="802" r:id="rId34"/>
    <p:sldId id="803" r:id="rId35"/>
    <p:sldId id="805" r:id="rId36"/>
    <p:sldId id="804" r:id="rId37"/>
    <p:sldId id="734" r:id="rId38"/>
    <p:sldId id="717" r:id="rId39"/>
    <p:sldId id="718" r:id="rId40"/>
    <p:sldId id="719" r:id="rId41"/>
    <p:sldId id="720" r:id="rId42"/>
    <p:sldId id="721" r:id="rId43"/>
    <p:sldId id="722" r:id="rId44"/>
    <p:sldId id="779" r:id="rId45"/>
    <p:sldId id="723" r:id="rId46"/>
    <p:sldId id="725" r:id="rId47"/>
    <p:sldId id="724" r:id="rId48"/>
    <p:sldId id="811" r:id="rId49"/>
    <p:sldId id="700" r:id="rId50"/>
    <p:sldId id="781" r:id="rId51"/>
    <p:sldId id="701" r:id="rId52"/>
    <p:sldId id="702" r:id="rId53"/>
    <p:sldId id="703" r:id="rId54"/>
    <p:sldId id="704" r:id="rId55"/>
    <p:sldId id="795" r:id="rId56"/>
    <p:sldId id="699" r:id="rId57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56" d="100"/>
          <a:sy n="56" d="100"/>
        </p:scale>
        <p:origin x="8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08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As long as run is less than or equal to 10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/>
              <a:t>, the loop will iterate.  For each iteration, run is displayed,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/>
              <a:t> is displayed, and run is decreased by 5.</a:t>
            </a:r>
          </a:p>
          <a:p>
            <a:endParaRPr lang="en-US" sz="1600"/>
          </a:p>
          <a:p>
            <a:r>
              <a:rPr lang="en-US" sz="1600"/>
              <a:t>run begins with the value 25</a:t>
            </a:r>
          </a:p>
          <a:p>
            <a:r>
              <a:rPr lang="en-US" sz="1600"/>
              <a:t>Iteration 1 – print(25)      print(loop)       run = 25-5 </a:t>
            </a:r>
          </a:p>
          <a:p>
            <a:r>
              <a:rPr lang="en-US" sz="1600"/>
              <a:t>Iteration 2 – print(20)      print(loop)       run = 20-5</a:t>
            </a:r>
          </a:p>
          <a:p>
            <a:r>
              <a:rPr lang="en-US" sz="1600"/>
              <a:t>Iteration 3 – print(15)      print(loop)       run = 15-5</a:t>
            </a:r>
          </a:p>
          <a:p>
            <a:r>
              <a:rPr lang="en-US" sz="1600"/>
              <a:t>Iteration 4 – print(10)      print(loop)       run = 10-5</a:t>
            </a:r>
          </a:p>
          <a:p>
            <a:r>
              <a:rPr lang="en-US" sz="1600"/>
              <a:t>The loop condition fails when run reaches the value 5 as 5 is not greater than or equal to 10.  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05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2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6975" y="692150"/>
            <a:ext cx="4618038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22" tIns="46411" rIns="92822" bIns="4641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87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9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41071749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339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8563" y="693738"/>
            <a:ext cx="4613275" cy="3460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86213" cy="415623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In the example above, ray is an ArrayList that stores String references.   Casting would not be required to call non-Object methods on ray.</a:t>
            </a:r>
          </a:p>
          <a:p>
            <a:endParaRPr lang="en-US" sz="1600"/>
          </a:p>
          <a:p>
            <a:r>
              <a:rPr lang="en-US" sz="1600">
                <a:latin typeface="Courier New" pitchFamily="49" charset="0"/>
              </a:rPr>
              <a:t>ray.add(0,"hello");</a:t>
            </a:r>
          </a:p>
          <a:p>
            <a:r>
              <a:rPr lang="en-US" sz="1600">
                <a:latin typeface="Courier New" pitchFamily="49" charset="0"/>
              </a:rPr>
              <a:t>ray.add(1,"chicken");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latin typeface="Courier New" pitchFamily="49" charset="0"/>
              </a:rPr>
              <a:t>out.println(ray.get(0).charAt(0));</a:t>
            </a:r>
          </a:p>
          <a:p>
            <a:r>
              <a:rPr lang="en-US" sz="1600">
                <a:latin typeface="Courier New" pitchFamily="49" charset="0"/>
              </a:rPr>
              <a:t>out.println(ray.get(1).charAt(5));</a:t>
            </a:r>
          </a:p>
          <a:p>
            <a:endParaRPr lang="en-US" sz="160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3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171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190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502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988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Each spot in an matrix stores the location/address of an array.  </a:t>
            </a:r>
          </a:p>
          <a:p>
            <a:pPr eaLnBrk="1" hangingPunct="1"/>
            <a:endParaRPr lang="en-US" sz="160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stores the location / address of a one-dimensional array. 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/>
              <a:t>This line sets </a:t>
            </a:r>
            <a:r>
              <a:rPr lang="en-US" sz="160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/>
              <a:t> spot 2 to 7.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r>
              <a:rPr lang="en-US" sz="1600"/>
              <a:t>The for each loop works quite well as tool to print a matrix.</a:t>
            </a:r>
          </a:p>
          <a:p>
            <a:pPr eaLnBrk="1" hangingPunct="1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627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897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56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30" tIns="46415" rIns="92830" bIns="46415"/>
          <a:lstStyle/>
          <a:p>
            <a:r>
              <a:rPr lang="en-US" sz="1600"/>
              <a:t>This loop starts run at 1 and increments run by two each iteration.  The loop will continue to run as long as run is less than 7.</a:t>
            </a:r>
          </a:p>
          <a:p>
            <a:r>
              <a:rPr lang="en-US" sz="1600"/>
              <a:t>The loop will stop when the condition run&lt;7 fails.  The condition will fail when run equals 7.</a:t>
            </a:r>
          </a:p>
          <a:p>
            <a:endParaRPr lang="en-US" sz="1600"/>
          </a:p>
          <a:p>
            <a:r>
              <a:rPr lang="en-US" sz="1600"/>
              <a:t>run begins with the value 1</a:t>
            </a:r>
          </a:p>
          <a:p>
            <a:r>
              <a:rPr lang="en-US" sz="1600"/>
              <a:t>Iteration 1 – print run(1)     run = 1 + 2</a:t>
            </a:r>
          </a:p>
          <a:p>
            <a:r>
              <a:rPr lang="en-US" sz="1600"/>
              <a:t>Iteration 2 – print run(3)     run = 3 + 2</a:t>
            </a:r>
          </a:p>
          <a:p>
            <a:r>
              <a:rPr lang="en-US" sz="1600"/>
              <a:t>Iteration 3 – print run(5)     run = 5 + 2</a:t>
            </a:r>
          </a:p>
          <a:p>
            <a:r>
              <a:rPr lang="en-US" sz="1600"/>
              <a:t>The loop condition fails when run reaches the value 7 as 7 is not less than 7. </a:t>
            </a:r>
          </a:p>
          <a:p>
            <a:endParaRPr lang="en-US" sz="1600"/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2024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1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Algorithm problems often use array and strings, but like this year, they sometimes just use simple loops and method calls.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486400" y="3886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915400" cy="60016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void </a:t>
            </a:r>
            <a:r>
              <a:rPr lang="en-US" sz="2400" dirty="0" err="1"/>
              <a:t>simulateOneDay</a:t>
            </a:r>
            <a:r>
              <a:rPr lang="en-US" sz="2400" dirty="0"/>
              <a:t>(int </a:t>
            </a:r>
            <a:r>
              <a:rPr lang="en-US" sz="2400" dirty="0" err="1"/>
              <a:t>numBirds</a:t>
            </a:r>
            <a:r>
              <a:rPr lang="en-US" sz="2400" dirty="0"/>
              <a:t>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	double r = </a:t>
            </a:r>
            <a:r>
              <a:rPr lang="en-US" sz="2400" dirty="0" err="1"/>
              <a:t>Math.random</a:t>
            </a:r>
            <a:r>
              <a:rPr lang="en-US" sz="2400" dirty="0"/>
              <a:t>()*100;</a:t>
            </a:r>
          </a:p>
          <a:p>
            <a:r>
              <a:rPr lang="en-US" sz="2400" dirty="0"/>
              <a:t>	if( r &lt; 95.0 ) 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int f = (int)(</a:t>
            </a:r>
            <a:r>
              <a:rPr lang="en-US" sz="2400" dirty="0" err="1"/>
              <a:t>Math.random</a:t>
            </a:r>
            <a:r>
              <a:rPr lang="en-US" sz="2400" dirty="0"/>
              <a:t>()*41)+10;</a:t>
            </a:r>
          </a:p>
          <a:p>
            <a:r>
              <a:rPr lang="en-US" sz="2400" dirty="0"/>
              <a:t>	   int eaten = f * </a:t>
            </a:r>
            <a:r>
              <a:rPr lang="en-US" sz="2400" dirty="0" err="1"/>
              <a:t>numBirds</a:t>
            </a:r>
            <a:r>
              <a:rPr lang="en-US" sz="2400" dirty="0"/>
              <a:t>;</a:t>
            </a:r>
          </a:p>
          <a:p>
            <a:r>
              <a:rPr lang="en-US" sz="2400" dirty="0"/>
              <a:t>	   </a:t>
            </a:r>
            <a:r>
              <a:rPr lang="en-US" sz="2400" dirty="0" err="1"/>
              <a:t>currentFood</a:t>
            </a:r>
            <a:r>
              <a:rPr lang="en-US" sz="2400" dirty="0"/>
              <a:t> = </a:t>
            </a:r>
            <a:r>
              <a:rPr lang="en-US" sz="2400" dirty="0" err="1"/>
              <a:t>currentFood</a:t>
            </a:r>
            <a:r>
              <a:rPr lang="en-US" sz="2400" dirty="0"/>
              <a:t> - eaten;	</a:t>
            </a:r>
          </a:p>
          <a:p>
            <a:r>
              <a:rPr lang="en-US" sz="2400" dirty="0"/>
              <a:t>	   if( </a:t>
            </a:r>
            <a:r>
              <a:rPr lang="en-US" sz="2400" dirty="0" err="1"/>
              <a:t>currentFood</a:t>
            </a:r>
            <a:r>
              <a:rPr lang="en-US" sz="2400" dirty="0"/>
              <a:t> &lt; 0)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currentFood</a:t>
            </a:r>
            <a:r>
              <a:rPr lang="en-US" sz="2400" dirty="0"/>
              <a:t> = 0;			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else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</a:t>
            </a:r>
            <a:r>
              <a:rPr lang="en-US" sz="2400" dirty="0" err="1"/>
              <a:t>currentFood</a:t>
            </a:r>
            <a:r>
              <a:rPr lang="en-US" sz="2400" dirty="0"/>
              <a:t> = 0;		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029200" y="37338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B.1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33400" y="443448"/>
            <a:ext cx="8153400" cy="45243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simulateManyDays</a:t>
            </a:r>
            <a:r>
              <a:rPr lang="en-US" sz="2400" dirty="0"/>
              <a:t>(int </a:t>
            </a:r>
            <a:r>
              <a:rPr lang="en-US" sz="2400" dirty="0" err="1"/>
              <a:t>numBirds</a:t>
            </a:r>
            <a:r>
              <a:rPr lang="en-US" sz="2400" dirty="0"/>
              <a:t>, </a:t>
            </a:r>
          </a:p>
          <a:p>
            <a:r>
              <a:rPr lang="en-US" sz="2400" dirty="0"/>
              <a:t>                                                       int </a:t>
            </a:r>
            <a:r>
              <a:rPr lang="en-US" sz="2400" dirty="0" err="1"/>
              <a:t>numDays</a:t>
            </a:r>
            <a:r>
              <a:rPr lang="en-US" sz="2400" dirty="0"/>
              <a:t>)</a:t>
            </a:r>
          </a:p>
          <a:p>
            <a:r>
              <a:rPr lang="en-US" sz="2400" dirty="0"/>
              <a:t>{ 	</a:t>
            </a:r>
          </a:p>
          <a:p>
            <a:r>
              <a:rPr lang="en-US" sz="2400" dirty="0"/>
              <a:t>	int </a:t>
            </a:r>
            <a:r>
              <a:rPr lang="en-US" sz="2400" dirty="0" err="1"/>
              <a:t>cnt</a:t>
            </a:r>
            <a:r>
              <a:rPr lang="en-US" sz="2400" dirty="0"/>
              <a:t> = 0, x = 0;</a:t>
            </a:r>
          </a:p>
          <a:p>
            <a:r>
              <a:rPr lang="en-US" sz="2400" dirty="0"/>
              <a:t>	while( x &lt; </a:t>
            </a:r>
            <a:r>
              <a:rPr lang="en-US" sz="2400" dirty="0" err="1"/>
              <a:t>numDays</a:t>
            </a:r>
            <a:r>
              <a:rPr lang="en-US" sz="2400" dirty="0"/>
              <a:t> &amp;&amp; </a:t>
            </a:r>
            <a:r>
              <a:rPr lang="en-US" sz="2400" dirty="0" err="1"/>
              <a:t>currentFood</a:t>
            </a:r>
            <a:r>
              <a:rPr lang="en-US" sz="2400" dirty="0"/>
              <a:t> != 0 )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</a:t>
            </a:r>
            <a:r>
              <a:rPr lang="en-US" sz="2400" dirty="0" err="1"/>
              <a:t>simulateOneDay</a:t>
            </a:r>
            <a:r>
              <a:rPr lang="en-US" sz="2400" dirty="0"/>
              <a:t>(</a:t>
            </a:r>
            <a:r>
              <a:rPr lang="en-US" sz="2400" dirty="0" err="1"/>
              <a:t>numBirds</a:t>
            </a:r>
            <a:r>
              <a:rPr lang="en-US" sz="2400" dirty="0"/>
              <a:t>);</a:t>
            </a:r>
          </a:p>
          <a:p>
            <a:r>
              <a:rPr lang="en-US" sz="2400" dirty="0"/>
              <a:t>	   </a:t>
            </a:r>
            <a:r>
              <a:rPr lang="en-US" sz="2400" dirty="0" err="1"/>
              <a:t>cnt</a:t>
            </a:r>
            <a:r>
              <a:rPr lang="en-US" sz="2400" dirty="0"/>
              <a:t>++;</a:t>
            </a:r>
          </a:p>
          <a:p>
            <a:r>
              <a:rPr lang="en-US" sz="2400" dirty="0"/>
              <a:t>	   x++;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</a:t>
            </a:r>
            <a:r>
              <a:rPr lang="en-US" sz="2400" dirty="0" err="1"/>
              <a:t>cnt</a:t>
            </a:r>
            <a:r>
              <a:rPr lang="en-US" sz="2400" dirty="0"/>
              <a:t>;</a:t>
            </a:r>
          </a:p>
          <a:p>
            <a:r>
              <a:rPr lang="en-US" sz="2400" dirty="0"/>
              <a:t>}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4953000" y="40386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1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B.2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71501" y="457200"/>
            <a:ext cx="72390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simulateManyDays</a:t>
            </a:r>
            <a:r>
              <a:rPr lang="en-US" sz="2400" dirty="0"/>
              <a:t>(int </a:t>
            </a:r>
            <a:r>
              <a:rPr lang="en-US" sz="2400" dirty="0" err="1"/>
              <a:t>numBirds</a:t>
            </a:r>
            <a:r>
              <a:rPr lang="en-US" sz="2400" dirty="0"/>
              <a:t>,</a:t>
            </a:r>
          </a:p>
          <a:p>
            <a:r>
              <a:rPr lang="en-US" sz="2400" dirty="0"/>
              <a:t>                                                       int </a:t>
            </a:r>
            <a:r>
              <a:rPr lang="en-US" sz="2400" dirty="0" err="1"/>
              <a:t>numDays</a:t>
            </a:r>
            <a:r>
              <a:rPr lang="en-US" sz="2400" dirty="0"/>
              <a:t>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  int </a:t>
            </a:r>
            <a:r>
              <a:rPr lang="en-US" sz="2400" dirty="0" err="1"/>
              <a:t>cnt</a:t>
            </a:r>
            <a:r>
              <a:rPr lang="en-US" sz="2400" dirty="0"/>
              <a:t> = 0;</a:t>
            </a:r>
          </a:p>
          <a:p>
            <a:r>
              <a:rPr lang="en-US" sz="2400" dirty="0"/>
              <a:t>     for( int x = 0; x &lt; </a:t>
            </a:r>
            <a:r>
              <a:rPr lang="en-US" sz="2400" dirty="0" err="1"/>
              <a:t>numDays</a:t>
            </a:r>
            <a:r>
              <a:rPr lang="en-US" sz="2400" dirty="0"/>
              <a:t>; x++)</a:t>
            </a:r>
          </a:p>
          <a:p>
            <a:r>
              <a:rPr lang="en-US" sz="2400" dirty="0"/>
              <a:t>     {</a:t>
            </a:r>
          </a:p>
          <a:p>
            <a:r>
              <a:rPr lang="en-US" sz="2400" dirty="0"/>
              <a:t>	if( </a:t>
            </a:r>
            <a:r>
              <a:rPr lang="en-US" sz="2400" dirty="0" err="1"/>
              <a:t>currentFood</a:t>
            </a:r>
            <a:r>
              <a:rPr lang="en-US" sz="2400" dirty="0"/>
              <a:t> == 0 )</a:t>
            </a:r>
          </a:p>
          <a:p>
            <a:r>
              <a:rPr lang="en-US" sz="2400" dirty="0"/>
              <a:t>		break;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simulateOneDay</a:t>
            </a:r>
            <a:r>
              <a:rPr lang="en-US" sz="2400" dirty="0"/>
              <a:t>(</a:t>
            </a:r>
            <a:r>
              <a:rPr lang="en-US" sz="2400" dirty="0" err="1"/>
              <a:t>numBirds</a:t>
            </a:r>
            <a:r>
              <a:rPr lang="en-US" sz="2400" dirty="0"/>
              <a:t>);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cnt</a:t>
            </a:r>
            <a:r>
              <a:rPr lang="en-US" sz="2400" dirty="0"/>
              <a:t>++;</a:t>
            </a:r>
          </a:p>
          <a:p>
            <a:endParaRPr lang="en-US" sz="2400" dirty="0"/>
          </a:p>
          <a:p>
            <a:r>
              <a:rPr lang="en-US" sz="2400" dirty="0"/>
              <a:t>     }</a:t>
            </a:r>
          </a:p>
          <a:p>
            <a:r>
              <a:rPr lang="en-US" sz="2400" dirty="0"/>
              <a:t>     return </a:t>
            </a:r>
            <a:r>
              <a:rPr lang="en-US" sz="2400" dirty="0" err="1"/>
              <a:t>cnt</a:t>
            </a:r>
            <a:r>
              <a:rPr lang="en-US" sz="2400" dirty="0"/>
              <a:t>;</a:t>
            </a:r>
          </a:p>
          <a:p>
            <a:r>
              <a:rPr lang="en-US" sz="2400" dirty="0"/>
              <a:t>}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660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764128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019800" y="50292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106025"/>
            <a:ext cx="7772400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class Scoreboard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	private String team1;</a:t>
            </a:r>
          </a:p>
          <a:p>
            <a:r>
              <a:rPr lang="en-US" sz="2400" dirty="0"/>
              <a:t>	private String team2;</a:t>
            </a:r>
          </a:p>
          <a:p>
            <a:r>
              <a:rPr lang="en-US" sz="2400" dirty="0"/>
              <a:t>	private int score1;</a:t>
            </a:r>
          </a:p>
          <a:p>
            <a:r>
              <a:rPr lang="en-US" sz="2400" dirty="0"/>
              <a:t>	private int score2;</a:t>
            </a:r>
          </a:p>
          <a:p>
            <a:r>
              <a:rPr lang="en-US" sz="2400" dirty="0"/>
              <a:t>	private </a:t>
            </a:r>
            <a:r>
              <a:rPr lang="en-US" sz="2400" dirty="0" err="1"/>
              <a:t>boolean</a:t>
            </a:r>
            <a:r>
              <a:rPr lang="en-US" sz="2400" dirty="0"/>
              <a:t> active1;</a:t>
            </a:r>
          </a:p>
          <a:p>
            <a:r>
              <a:rPr lang="en-US" sz="2400" dirty="0"/>
              <a:t>	private </a:t>
            </a:r>
            <a:r>
              <a:rPr lang="en-US" sz="2400" dirty="0" err="1"/>
              <a:t>boolean</a:t>
            </a:r>
            <a:r>
              <a:rPr lang="en-US" sz="2400" dirty="0"/>
              <a:t> active2;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	public Scoreboard( String t1, String t2 )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	team1 = t1;</a:t>
            </a:r>
          </a:p>
          <a:p>
            <a:r>
              <a:rPr lang="en-US" sz="2400" dirty="0"/>
              <a:t>		team2 = t2;</a:t>
            </a:r>
          </a:p>
          <a:p>
            <a:r>
              <a:rPr lang="en-US" sz="2400" dirty="0"/>
              <a:t>		score1 = score2 = 0;</a:t>
            </a:r>
          </a:p>
          <a:p>
            <a:r>
              <a:rPr lang="en-US" sz="2400" dirty="0"/>
              <a:t>		active1 = true;</a:t>
            </a:r>
          </a:p>
          <a:p>
            <a:r>
              <a:rPr lang="en-US" sz="2400" dirty="0"/>
              <a:t>		active2 = false;</a:t>
            </a:r>
          </a:p>
          <a:p>
            <a:r>
              <a:rPr lang="en-US" sz="2400" dirty="0"/>
              <a:t>	}</a:t>
            </a:r>
            <a:endParaRPr 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304800"/>
            <a:ext cx="93726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134100" y="50292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1303348"/>
            <a:ext cx="8839200" cy="3908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1600" dirty="0"/>
              <a:t>	</a:t>
            </a:r>
            <a:endParaRPr lang="en-US" sz="2400" dirty="0"/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public String </a:t>
            </a:r>
            <a:r>
              <a:rPr lang="en-US" sz="2400" dirty="0" err="1"/>
              <a:t>getScore</a:t>
            </a:r>
            <a:r>
              <a:rPr lang="en-US" sz="2400" dirty="0"/>
              <a:t>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	return "" + score1 + " - " + score2 + </a:t>
            </a:r>
          </a:p>
          <a:p>
            <a:r>
              <a:rPr lang="en-US" sz="2400" dirty="0"/>
              <a:t>                           " " + (active1 ? team1 : team2);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10167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914400"/>
            <a:ext cx="93726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	Class</a:t>
            </a:r>
            <a:b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134100" y="50292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62000" y="726788"/>
            <a:ext cx="60198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void </a:t>
            </a:r>
            <a:r>
              <a:rPr lang="en-US" sz="2400" dirty="0" err="1"/>
              <a:t>recordPlay</a:t>
            </a:r>
            <a:r>
              <a:rPr lang="en-US" sz="2400" dirty="0"/>
              <a:t>( int x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	if( x &gt; 0 )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if( active1 )</a:t>
            </a:r>
          </a:p>
          <a:p>
            <a:r>
              <a:rPr lang="en-US" sz="2400" dirty="0"/>
              <a:t>		score1 += x;</a:t>
            </a:r>
          </a:p>
          <a:p>
            <a:r>
              <a:rPr lang="en-US" sz="2400" dirty="0"/>
              <a:t>	   if( active2 )</a:t>
            </a:r>
          </a:p>
          <a:p>
            <a:r>
              <a:rPr lang="en-US" sz="2400" dirty="0"/>
              <a:t>		score2 += x;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else 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active1 = !active1;</a:t>
            </a:r>
          </a:p>
          <a:p>
            <a:r>
              <a:rPr lang="en-US" sz="2400" dirty="0"/>
              <a:t>	   active2 = !active2;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9171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72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7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 Black" panose="020B0A04020102020204" pitchFamily="34" charset="0"/>
                        </a:rPr>
                        <a:t>-998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8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146662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95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079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76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62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334000" y="4267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95300" y="1179016"/>
            <a:ext cx="8153400" cy="41549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</a:t>
            </a:r>
            <a:r>
              <a:rPr lang="en-US" sz="2400" dirty="0" err="1"/>
              <a:t>isWordChain</a:t>
            </a:r>
            <a:r>
              <a:rPr lang="en-US" sz="2400" dirty="0"/>
              <a:t>()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   for( int 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</a:t>
            </a:r>
            <a:r>
              <a:rPr lang="en-US" sz="2400" dirty="0" err="1"/>
              <a:t>wordList.size</a:t>
            </a:r>
            <a:r>
              <a:rPr lang="en-US" sz="2400" dirty="0"/>
              <a:t>()-1; </a:t>
            </a:r>
            <a:r>
              <a:rPr lang="en-US" sz="2400" dirty="0" err="1"/>
              <a:t>i</a:t>
            </a:r>
            <a:r>
              <a:rPr lang="en-US" sz="2400" dirty="0"/>
              <a:t>++)</a:t>
            </a:r>
          </a:p>
          <a:p>
            <a:r>
              <a:rPr lang="en-US" sz="2400" dirty="0"/>
              <a:t>   {</a:t>
            </a:r>
          </a:p>
          <a:p>
            <a:r>
              <a:rPr lang="en-US" sz="2400" dirty="0"/>
              <a:t>      if( !(</a:t>
            </a:r>
            <a:r>
              <a:rPr lang="en-US" sz="2400" dirty="0" err="1"/>
              <a:t>wordList.get</a:t>
            </a:r>
            <a:r>
              <a:rPr lang="en-US" sz="2400" dirty="0"/>
              <a:t>(i+1).contains(</a:t>
            </a:r>
          </a:p>
          <a:p>
            <a:r>
              <a:rPr lang="en-US" sz="2400" dirty="0"/>
              <a:t>                                           </a:t>
            </a:r>
            <a:r>
              <a:rPr lang="en-US" sz="2400" dirty="0" err="1"/>
              <a:t>wordList.get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))))</a:t>
            </a:r>
          </a:p>
          <a:p>
            <a:r>
              <a:rPr lang="en-US" sz="2400" dirty="0"/>
              <a:t>	return false;</a:t>
            </a:r>
          </a:p>
          <a:p>
            <a:r>
              <a:rPr lang="en-US" sz="2400" dirty="0"/>
              <a:t>		</a:t>
            </a:r>
          </a:p>
          <a:p>
            <a:r>
              <a:rPr lang="en-US" sz="2400" dirty="0"/>
              <a:t>   }</a:t>
            </a:r>
          </a:p>
          <a:p>
            <a:r>
              <a:rPr lang="en-US" sz="2400" dirty="0"/>
              <a:t>   return true;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6690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150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</a:t>
            </a: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b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915400" cy="41549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ArrayList</a:t>
            </a:r>
            <a:r>
              <a:rPr lang="en-US" sz="2400" dirty="0"/>
              <a:t>&lt;String&gt; </a:t>
            </a:r>
            <a:r>
              <a:rPr lang="en-US" sz="2400" dirty="0" err="1"/>
              <a:t>createList</a:t>
            </a:r>
            <a:r>
              <a:rPr lang="en-US" sz="2400" dirty="0"/>
              <a:t>(String target)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ArrayList</a:t>
            </a:r>
            <a:r>
              <a:rPr lang="en-US" sz="2400" dirty="0"/>
              <a:t>&lt;String&gt; aplus;</a:t>
            </a:r>
          </a:p>
          <a:p>
            <a:r>
              <a:rPr lang="en-US" sz="2400" dirty="0"/>
              <a:t>	aplus = new </a:t>
            </a:r>
            <a:r>
              <a:rPr lang="en-US" sz="2400" dirty="0" err="1"/>
              <a:t>ArrayList</a:t>
            </a:r>
            <a:r>
              <a:rPr lang="en-US" sz="2400" dirty="0"/>
              <a:t>&lt;&gt;();</a:t>
            </a:r>
          </a:p>
          <a:p>
            <a:r>
              <a:rPr lang="en-US" sz="2400" dirty="0"/>
              <a:t>	for( String s : </a:t>
            </a:r>
            <a:r>
              <a:rPr lang="en-US" sz="2400" dirty="0" err="1"/>
              <a:t>wordList</a:t>
            </a:r>
            <a:r>
              <a:rPr lang="en-US" sz="2400" dirty="0"/>
              <a:t>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if(</a:t>
            </a:r>
            <a:r>
              <a:rPr lang="en-US" sz="2400" dirty="0" err="1"/>
              <a:t>s.startsWith</a:t>
            </a:r>
            <a:r>
              <a:rPr lang="en-US" sz="2400" dirty="0"/>
              <a:t>(target)) 		   </a:t>
            </a:r>
          </a:p>
          <a:p>
            <a:r>
              <a:rPr lang="en-US" sz="2400" dirty="0"/>
              <a:t>                 </a:t>
            </a:r>
            <a:r>
              <a:rPr lang="en-US" sz="2400" dirty="0" err="1"/>
              <a:t>aplus.add</a:t>
            </a:r>
            <a:r>
              <a:rPr lang="en-US" sz="2400" dirty="0"/>
              <a:t>(</a:t>
            </a:r>
            <a:r>
              <a:rPr lang="en-US" sz="2400" dirty="0" err="1"/>
              <a:t>s.substring</a:t>
            </a:r>
            <a:r>
              <a:rPr lang="en-US" sz="2400" dirty="0"/>
              <a:t>(</a:t>
            </a:r>
            <a:r>
              <a:rPr lang="en-US" sz="2400" dirty="0" err="1"/>
              <a:t>target.length</a:t>
            </a:r>
            <a:r>
              <a:rPr lang="en-US" sz="2400" dirty="0"/>
              <a:t>()));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aplus;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25117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Typically, 1 question on the A test free response will require that students manipulate a 2-dimensional array.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/>
              <a:t>int</a:t>
            </a:r>
            <a:r>
              <a:rPr lang="en-US" sz="2800" dirty="0"/>
              <a:t> r = 0; r &lt; </a:t>
            </a:r>
            <a:r>
              <a:rPr lang="en-US" sz="2800" dirty="0" err="1"/>
              <a:t>mat.length</a:t>
            </a:r>
            <a:r>
              <a:rPr lang="en-US" sz="2800" dirty="0"/>
              <a:t>; r++ )</a:t>
            </a:r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c = 0; c &lt; mat[r].length; </a:t>
            </a:r>
            <a:r>
              <a:rPr lang="en-US" sz="2800" dirty="0" err="1"/>
              <a:t>c++</a:t>
            </a:r>
            <a:r>
              <a:rPr lang="en-US" sz="2800" dirty="0"/>
              <a:t> 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mat[r][c] 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257800" y="4593657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33400" y="152400"/>
            <a:ext cx="8077200" cy="6524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200" dirty="0"/>
              <a:t>public Location </a:t>
            </a:r>
            <a:r>
              <a:rPr lang="en-US" sz="2200" dirty="0" err="1"/>
              <a:t>getNextLoc</a:t>
            </a:r>
            <a:r>
              <a:rPr lang="en-US" sz="2200" dirty="0"/>
              <a:t>(int row, int col){ </a:t>
            </a:r>
          </a:p>
          <a:p>
            <a:r>
              <a:rPr lang="en-US" sz="2200" dirty="0"/>
              <a:t>	Location bel = null, rt = null;</a:t>
            </a:r>
          </a:p>
          <a:p>
            <a:r>
              <a:rPr lang="en-US" sz="2200" dirty="0"/>
              <a:t>	int </a:t>
            </a:r>
            <a:r>
              <a:rPr lang="en-US" sz="2200" dirty="0" err="1"/>
              <a:t>bv</a:t>
            </a:r>
            <a:r>
              <a:rPr lang="en-US" sz="2200" dirty="0"/>
              <a:t> = 0, </a:t>
            </a:r>
            <a:r>
              <a:rPr lang="en-US" sz="2200" dirty="0" err="1"/>
              <a:t>rv</a:t>
            </a:r>
            <a:r>
              <a:rPr lang="en-US" sz="2200" dirty="0"/>
              <a:t> = 0;	</a:t>
            </a:r>
          </a:p>
          <a:p>
            <a:r>
              <a:rPr lang="en-US" sz="2200" dirty="0"/>
              <a:t>	if( row+1 &lt; </a:t>
            </a:r>
            <a:r>
              <a:rPr lang="en-US" sz="2200" dirty="0" err="1"/>
              <a:t>grid.length</a:t>
            </a:r>
            <a:r>
              <a:rPr lang="en-US" sz="2200" dirty="0"/>
              <a:t>){</a:t>
            </a:r>
          </a:p>
          <a:p>
            <a:r>
              <a:rPr lang="en-US" sz="2200" dirty="0"/>
              <a:t>	   bel = new Location(row+1,col);</a:t>
            </a:r>
          </a:p>
          <a:p>
            <a:r>
              <a:rPr lang="en-US" sz="2200" dirty="0"/>
              <a:t>	   </a:t>
            </a:r>
            <a:r>
              <a:rPr lang="en-US" sz="2200" dirty="0" err="1"/>
              <a:t>bv</a:t>
            </a:r>
            <a:r>
              <a:rPr lang="en-US" sz="2200" dirty="0"/>
              <a:t> = grid[row+1][col];</a:t>
            </a:r>
          </a:p>
          <a:p>
            <a:r>
              <a:rPr lang="en-US" sz="2200" dirty="0"/>
              <a:t>	}</a:t>
            </a:r>
          </a:p>
          <a:p>
            <a:r>
              <a:rPr lang="en-US" sz="2200" dirty="0"/>
              <a:t>	if( col+1 &lt; grid[row].length){</a:t>
            </a:r>
          </a:p>
          <a:p>
            <a:r>
              <a:rPr lang="en-US" sz="2200" dirty="0"/>
              <a:t>		rt = new Location(row,col+1);</a:t>
            </a:r>
          </a:p>
          <a:p>
            <a:r>
              <a:rPr lang="en-US" sz="2200" dirty="0"/>
              <a:t>		</a:t>
            </a:r>
            <a:r>
              <a:rPr lang="en-US" sz="2200" dirty="0" err="1"/>
              <a:t>rv</a:t>
            </a:r>
            <a:r>
              <a:rPr lang="en-US" sz="2200" dirty="0"/>
              <a:t> = grid[row][col+1];</a:t>
            </a:r>
          </a:p>
          <a:p>
            <a:r>
              <a:rPr lang="en-US" sz="2200" dirty="0"/>
              <a:t>	}   </a:t>
            </a:r>
          </a:p>
          <a:p>
            <a:r>
              <a:rPr lang="en-US" sz="2200" dirty="0"/>
              <a:t>	if( bel == null )</a:t>
            </a:r>
          </a:p>
          <a:p>
            <a:r>
              <a:rPr lang="en-US" sz="2200" dirty="0"/>
              <a:t>		return rt;</a:t>
            </a:r>
          </a:p>
          <a:p>
            <a:r>
              <a:rPr lang="en-US" sz="2200" dirty="0"/>
              <a:t>	if( rt == null )</a:t>
            </a:r>
          </a:p>
          <a:p>
            <a:r>
              <a:rPr lang="en-US" sz="2200" dirty="0"/>
              <a:t>		return bel;	</a:t>
            </a:r>
          </a:p>
          <a:p>
            <a:r>
              <a:rPr lang="en-US" sz="2200" dirty="0"/>
              <a:t>	if( </a:t>
            </a:r>
            <a:r>
              <a:rPr lang="en-US" sz="2200" dirty="0" err="1"/>
              <a:t>bv</a:t>
            </a:r>
            <a:r>
              <a:rPr lang="en-US" sz="2200" dirty="0"/>
              <a:t> &lt; </a:t>
            </a:r>
            <a:r>
              <a:rPr lang="en-US" sz="2200" dirty="0" err="1"/>
              <a:t>rv</a:t>
            </a:r>
            <a:r>
              <a:rPr lang="en-US" sz="2200" dirty="0"/>
              <a:t> )</a:t>
            </a:r>
          </a:p>
          <a:p>
            <a:r>
              <a:rPr lang="en-US" sz="2200" dirty="0"/>
              <a:t>		return bel;</a:t>
            </a:r>
          </a:p>
          <a:p>
            <a:r>
              <a:rPr lang="en-US" sz="2200" dirty="0"/>
              <a:t>	return rt;</a:t>
            </a:r>
          </a:p>
          <a:p>
            <a:r>
              <a:rPr lang="en-US" sz="2200" dirty="0"/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B .1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81000" y="174932"/>
            <a:ext cx="83058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sumPath</a:t>
            </a:r>
            <a:r>
              <a:rPr lang="en-US" sz="2400" dirty="0"/>
              <a:t>(int row, int col)</a:t>
            </a:r>
          </a:p>
          <a:p>
            <a:r>
              <a:rPr lang="en-US" sz="2400" dirty="0"/>
              <a:t>{ </a:t>
            </a:r>
          </a:p>
          <a:p>
            <a:r>
              <a:rPr lang="en-US" sz="2400" dirty="0"/>
              <a:t>	int sum = 0;	</a:t>
            </a:r>
          </a:p>
          <a:p>
            <a:r>
              <a:rPr lang="en-US" sz="2400" dirty="0"/>
              <a:t>	int rt = grid[row].length-1;</a:t>
            </a:r>
          </a:p>
          <a:p>
            <a:r>
              <a:rPr lang="en-US" sz="2400" dirty="0"/>
              <a:t>	int bot = grid.length-1;	</a:t>
            </a:r>
          </a:p>
          <a:p>
            <a:r>
              <a:rPr lang="en-US" sz="2400" dirty="0"/>
              <a:t>	sum += grid[row][col];		</a:t>
            </a:r>
          </a:p>
          <a:p>
            <a:r>
              <a:rPr lang="en-US" sz="2400" dirty="0"/>
              <a:t>	while(!(row == bot &amp;&amp; col == rt))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	Location </a:t>
            </a:r>
            <a:r>
              <a:rPr lang="en-US" sz="2400" dirty="0" err="1"/>
              <a:t>nxt</a:t>
            </a:r>
            <a:r>
              <a:rPr lang="en-US" sz="2400" dirty="0"/>
              <a:t> = </a:t>
            </a:r>
            <a:r>
              <a:rPr lang="en-US" sz="2400" dirty="0" err="1"/>
              <a:t>getNextLoc</a:t>
            </a:r>
            <a:r>
              <a:rPr lang="en-US" sz="2400" dirty="0"/>
              <a:t>(</a:t>
            </a:r>
            <a:r>
              <a:rPr lang="en-US" sz="2400" dirty="0" err="1"/>
              <a:t>row,col</a:t>
            </a:r>
            <a:r>
              <a:rPr lang="en-US" sz="2400" dirty="0"/>
              <a:t>);</a:t>
            </a:r>
          </a:p>
          <a:p>
            <a:r>
              <a:rPr lang="en-US" sz="2400" dirty="0"/>
              <a:t>		row = </a:t>
            </a:r>
            <a:r>
              <a:rPr lang="en-US" sz="2400" dirty="0" err="1"/>
              <a:t>nxt.getRow</a:t>
            </a:r>
            <a:r>
              <a:rPr lang="en-US" sz="2400" dirty="0"/>
              <a:t>();</a:t>
            </a:r>
          </a:p>
          <a:p>
            <a:r>
              <a:rPr lang="en-US" sz="2400" dirty="0"/>
              <a:t>		col = </a:t>
            </a:r>
            <a:r>
              <a:rPr lang="en-US" sz="2400" dirty="0" err="1"/>
              <a:t>nxt.getCol</a:t>
            </a:r>
            <a:r>
              <a:rPr lang="en-US" sz="2400" dirty="0"/>
              <a:t>();</a:t>
            </a:r>
          </a:p>
          <a:p>
            <a:r>
              <a:rPr lang="en-US" sz="2400" dirty="0"/>
              <a:t>		sum += grid[row][col];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sum;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2024 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4</a:t>
            </a: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B .2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27660" y="585133"/>
            <a:ext cx="83058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int </a:t>
            </a:r>
            <a:r>
              <a:rPr lang="en-US" sz="2400" dirty="0" err="1"/>
              <a:t>sumPath</a:t>
            </a:r>
            <a:r>
              <a:rPr lang="en-US" sz="2400" dirty="0"/>
              <a:t>(int row, int col)</a:t>
            </a:r>
          </a:p>
          <a:p>
            <a:r>
              <a:rPr lang="en-US" sz="2400" dirty="0"/>
              <a:t>{ 	</a:t>
            </a:r>
          </a:p>
          <a:p>
            <a:r>
              <a:rPr lang="en-US" sz="2400" dirty="0"/>
              <a:t>	int rt = grid[row].length-1;</a:t>
            </a:r>
          </a:p>
          <a:p>
            <a:r>
              <a:rPr lang="en-US" sz="2400" dirty="0"/>
              <a:t>	int bot = grid.length-1;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	if(!(row == bot &amp;&amp; col == rt))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   Location </a:t>
            </a:r>
            <a:r>
              <a:rPr lang="en-US" sz="2400" dirty="0" err="1"/>
              <a:t>nxt</a:t>
            </a:r>
            <a:r>
              <a:rPr lang="en-US" sz="2400" dirty="0"/>
              <a:t> = </a:t>
            </a:r>
            <a:r>
              <a:rPr lang="en-US" sz="2400" dirty="0" err="1"/>
              <a:t>getNextLoc</a:t>
            </a:r>
            <a:r>
              <a:rPr lang="en-US" sz="2400" dirty="0"/>
              <a:t>(</a:t>
            </a:r>
            <a:r>
              <a:rPr lang="en-US" sz="2400" dirty="0" err="1"/>
              <a:t>row,col</a:t>
            </a:r>
            <a:r>
              <a:rPr lang="en-US" sz="2400" dirty="0"/>
              <a:t>);</a:t>
            </a:r>
          </a:p>
          <a:p>
            <a:r>
              <a:rPr lang="en-US" sz="2400" dirty="0"/>
              <a:t>	   return grid[row][col] +   </a:t>
            </a:r>
          </a:p>
          <a:p>
            <a:r>
              <a:rPr lang="en-US" sz="2400" dirty="0"/>
              <a:t>                    </a:t>
            </a:r>
            <a:r>
              <a:rPr lang="en-US" sz="2400" dirty="0" err="1"/>
              <a:t>sumPath</a:t>
            </a:r>
            <a:r>
              <a:rPr lang="en-US" sz="2400" dirty="0"/>
              <a:t>(</a:t>
            </a:r>
            <a:r>
              <a:rPr lang="en-US" sz="2400" dirty="0" err="1"/>
              <a:t>nxt.getRow</a:t>
            </a:r>
            <a:r>
              <a:rPr lang="en-US" sz="2400" dirty="0"/>
              <a:t>(), </a:t>
            </a:r>
            <a:r>
              <a:rPr lang="en-US" sz="2400" dirty="0" err="1"/>
              <a:t>nxt.getCol</a:t>
            </a:r>
            <a:r>
              <a:rPr lang="en-US" sz="2400" dirty="0"/>
              <a:t>());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return grid[row][col];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321036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through the test more than once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-use the test to take the test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-work more time intensive problems last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-bubble answers on answer sheet as you go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 - 90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time – 90 minutes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  <p:extLst>
      <p:ext uri="{BB962C8B-B14F-4D97-AF65-F5344CB8AC3E}">
        <p14:creationId xmlns:p14="http://schemas.microsoft.com/office/powerpoint/2010/main" val="12444000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b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2024 AP CS A EXAM</a:t>
            </a: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>
              <a:latin typeface="Times New Roman" pitchFamily="18" charset="0"/>
            </a:endParaRPr>
          </a:p>
          <a:p>
            <a:endParaRPr lang="en-US" b="0"/>
          </a:p>
          <a:p>
            <a:endParaRPr lang="en-US"/>
          </a:p>
          <a:p>
            <a:r>
              <a:rPr lang="en-US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Algorithms / Logic</a:t>
            </a:r>
            <a:br>
              <a:rPr lang="en-US" sz="3200" dirty="0"/>
            </a:br>
            <a:r>
              <a:rPr lang="en-US" dirty="0"/>
              <a:t>– ifs, loops, methods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Make a Class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class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Array/</a:t>
            </a:r>
            <a:r>
              <a:rPr lang="en-US" sz="3200" dirty="0" err="1"/>
              <a:t>ArrayList</a:t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/>
              <a:t>get,set,remove,add,size</a:t>
            </a:r>
            <a:r>
              <a:rPr lang="en-US" dirty="0"/>
              <a:t>  -  [],length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Matrices</a:t>
            </a:r>
            <a:br>
              <a:rPr lang="en-US" sz="3200" dirty="0"/>
            </a:br>
            <a:r>
              <a:rPr lang="en-US" dirty="0"/>
              <a:t> – nested loops - array of arrays concepts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Topics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endParaRPr lang="en-US" b="0">
              <a:latin typeface="+mn-lt"/>
            </a:endParaRPr>
          </a:p>
          <a:p>
            <a:pPr>
              <a:defRPr/>
            </a:pPr>
            <a:r>
              <a:rPr lang="en-US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2512</TotalTime>
  <Words>4024</Words>
  <Application>Microsoft Office PowerPoint</Application>
  <PresentationFormat>On-screen Show (4:3)</PresentationFormat>
  <Paragraphs>791</Paragraphs>
  <Slides>56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aplus</cp:lastModifiedBy>
  <cp:revision>720</cp:revision>
  <cp:lastPrinted>2023-05-07T16:53:13Z</cp:lastPrinted>
  <dcterms:created xsi:type="dcterms:W3CDTF">1995-06-17T23:31:02Z</dcterms:created>
  <dcterms:modified xsi:type="dcterms:W3CDTF">2024-05-12T19:34:14Z</dcterms:modified>
  <cp:category>www.apluscompsci.com</cp:category>
</cp:coreProperties>
</file>