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665" r:id="rId2"/>
    <p:sldId id="666" r:id="rId3"/>
    <p:sldId id="709" r:id="rId4"/>
    <p:sldId id="667" r:id="rId5"/>
    <p:sldId id="668" r:id="rId6"/>
    <p:sldId id="669" r:id="rId7"/>
    <p:sldId id="670" r:id="rId8"/>
    <p:sldId id="658" r:id="rId9"/>
    <p:sldId id="711" r:id="rId10"/>
    <p:sldId id="786" r:id="rId11"/>
    <p:sldId id="787" r:id="rId12"/>
    <p:sldId id="789" r:id="rId13"/>
    <p:sldId id="790" r:id="rId14"/>
    <p:sldId id="791" r:id="rId15"/>
    <p:sldId id="792" r:id="rId16"/>
    <p:sldId id="776" r:id="rId17"/>
    <p:sldId id="767" r:id="rId18"/>
    <p:sldId id="712" r:id="rId19"/>
    <p:sldId id="713" r:id="rId20"/>
    <p:sldId id="714" r:id="rId21"/>
    <p:sldId id="654" r:id="rId22"/>
    <p:sldId id="728" r:id="rId23"/>
    <p:sldId id="808" r:id="rId24"/>
    <p:sldId id="777" r:id="rId25"/>
    <p:sldId id="796" r:id="rId26"/>
    <p:sldId id="797" r:id="rId27"/>
    <p:sldId id="798" r:id="rId28"/>
    <p:sldId id="799" r:id="rId29"/>
    <p:sldId id="800" r:id="rId30"/>
    <p:sldId id="801" r:id="rId31"/>
    <p:sldId id="802" r:id="rId32"/>
    <p:sldId id="803" r:id="rId33"/>
    <p:sldId id="805" r:id="rId34"/>
    <p:sldId id="804" r:id="rId35"/>
    <p:sldId id="734" r:id="rId36"/>
    <p:sldId id="717" r:id="rId37"/>
    <p:sldId id="718" r:id="rId38"/>
    <p:sldId id="719" r:id="rId39"/>
    <p:sldId id="720" r:id="rId40"/>
    <p:sldId id="721" r:id="rId41"/>
    <p:sldId id="722" r:id="rId42"/>
    <p:sldId id="779" r:id="rId43"/>
    <p:sldId id="723" r:id="rId44"/>
    <p:sldId id="725" r:id="rId45"/>
    <p:sldId id="724" r:id="rId46"/>
    <p:sldId id="700" r:id="rId47"/>
    <p:sldId id="781" r:id="rId48"/>
    <p:sldId id="701" r:id="rId49"/>
    <p:sldId id="702" r:id="rId50"/>
    <p:sldId id="703" r:id="rId51"/>
    <p:sldId id="704" r:id="rId52"/>
    <p:sldId id="795" r:id="rId53"/>
    <p:sldId id="699" r:id="rId54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00CC"/>
    <a:srgbClr val="003300"/>
    <a:srgbClr val="006600"/>
    <a:srgbClr val="A50021"/>
    <a:srgbClr val="003366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15" autoAdjust="0"/>
    <p:restoredTop sz="85973" autoAdjust="0"/>
  </p:normalViewPr>
  <p:slideViewPr>
    <p:cSldViewPr>
      <p:cViewPr varScale="1">
        <p:scale>
          <a:sx n="74" d="100"/>
          <a:sy n="74" d="100"/>
        </p:scale>
        <p:origin x="113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43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396109A-7855-4429-9A25-6E24F2E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9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As long as run is less than or equal to 10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( run&lt;=10 )</a:t>
            </a:r>
            <a:r>
              <a:rPr lang="en-US" sz="1600"/>
              <a:t>, the loop will iterate.  For each iteration, run is displayed,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600"/>
              <a:t> is displayed, and run is decreased by 5.</a:t>
            </a:r>
          </a:p>
          <a:p>
            <a:endParaRPr lang="en-US" sz="1600"/>
          </a:p>
          <a:p>
            <a:r>
              <a:rPr lang="en-US" sz="1600"/>
              <a:t>run begins with the value 25</a:t>
            </a:r>
          </a:p>
          <a:p>
            <a:r>
              <a:rPr lang="en-US" sz="1600"/>
              <a:t>Iteration 1 – print(25)      print(loop)       run = 25-5 </a:t>
            </a:r>
          </a:p>
          <a:p>
            <a:r>
              <a:rPr lang="en-US" sz="1600"/>
              <a:t>Iteration 2 – print(20)      print(loop)       run = 20-5</a:t>
            </a:r>
          </a:p>
          <a:p>
            <a:r>
              <a:rPr lang="en-US" sz="1600"/>
              <a:t>Iteration 3 – print(15)      print(loop)       run = 15-5</a:t>
            </a:r>
          </a:p>
          <a:p>
            <a:r>
              <a:rPr lang="en-US" sz="1600"/>
              <a:t>Iteration 4 – print(10)      print(loop)       run = 10-5</a:t>
            </a:r>
          </a:p>
          <a:p>
            <a:r>
              <a:rPr lang="en-US" sz="1600"/>
              <a:t>The loop condition fails when run reaches the value 5 as 5 is not greater than or equal to 10.  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76396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6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2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4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10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1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3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55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878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87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ArrayList can store a reference to any type of Object.   ArrayList was built using an array[] of object references.  </a:t>
            </a:r>
          </a:p>
        </p:txBody>
      </p:sp>
    </p:spTree>
    <p:extLst>
      <p:ext uri="{BB962C8B-B14F-4D97-AF65-F5344CB8AC3E}">
        <p14:creationId xmlns:p14="http://schemas.microsoft.com/office/powerpoint/2010/main" val="41071749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339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86213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In the example above, ray is an ArrayList that stores String references.   Casting would not be required to call non-Object methods on ray.</a:t>
            </a:r>
          </a:p>
          <a:p>
            <a:endParaRPr lang="en-US" sz="1600"/>
          </a:p>
          <a:p>
            <a:r>
              <a:rPr lang="en-US" sz="1600">
                <a:latin typeface="Courier New" pitchFamily="49" charset="0"/>
              </a:rPr>
              <a:t>ray.add(0,"hello");</a:t>
            </a:r>
          </a:p>
          <a:p>
            <a:r>
              <a:rPr lang="en-US" sz="1600">
                <a:latin typeface="Courier New" pitchFamily="49" charset="0"/>
              </a:rPr>
              <a:t>ray.add(1,"chicken");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out.println(ray.get(0).charAt(0));</a:t>
            </a:r>
          </a:p>
          <a:p>
            <a:r>
              <a:rPr lang="en-US" sz="1600">
                <a:latin typeface="Courier New" pitchFamily="49" charset="0"/>
              </a:rPr>
              <a:t>out.println(ray.get(1).charAt(5));</a:t>
            </a:r>
          </a:p>
          <a:p>
            <a:endParaRPr lang="en-US" sz="16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43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171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190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502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988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74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222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Each spot in an matrix stores the location/address of an array.  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/>
              <a:t> stores the location / address of a one-dimensional array. </a:t>
            </a:r>
          </a:p>
        </p:txBody>
      </p:sp>
    </p:spTree>
    <p:extLst>
      <p:ext uri="{BB962C8B-B14F-4D97-AF65-F5344CB8AC3E}">
        <p14:creationId xmlns:p14="http://schemas.microsoft.com/office/powerpoint/2010/main" val="326807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06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Each spot in an matrix stores the location/address of an array.  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/>
              <a:t> stores the location / address of a one-dimensional array. 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mat[0][1]=2;</a:t>
            </a:r>
          </a:p>
          <a:p>
            <a:pPr eaLnBrk="1" hangingPunct="1"/>
            <a:r>
              <a:rPr lang="en-US" sz="1600"/>
              <a:t>This line sets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/>
              <a:t> spot 1 to 2.</a:t>
            </a:r>
          </a:p>
        </p:txBody>
      </p:sp>
    </p:spTree>
    <p:extLst>
      <p:ext uri="{BB962C8B-B14F-4D97-AF65-F5344CB8AC3E}">
        <p14:creationId xmlns:p14="http://schemas.microsoft.com/office/powerpoint/2010/main" val="19812175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/>
              <a:t> stores the location / address of a one-dimensional array. 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mat[2][2]=7;</a:t>
            </a:r>
          </a:p>
          <a:p>
            <a:pPr eaLnBrk="1" hangingPunct="1"/>
            <a:r>
              <a:rPr lang="en-US" sz="1600"/>
              <a:t>This line sets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/>
              <a:t> spot 2 to 7.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49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580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46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The for each loop works quite well as tool to print a matrix.</a:t>
            </a:r>
          </a:p>
          <a:p>
            <a:pPr eaLnBrk="1" hangingPunct="1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018117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The for each loop works quite well as tool to print a matrix.</a:t>
            </a:r>
          </a:p>
          <a:p>
            <a:pPr eaLnBrk="1" hangingPunct="1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0554024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30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6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482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4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85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425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281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42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897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53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1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4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5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9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This loop starts run at 1 and increments run by two each iteration.  The loop will continue to run as long as run is less than 7.</a:t>
            </a:r>
          </a:p>
          <a:p>
            <a:r>
              <a:rPr lang="en-US" sz="1600"/>
              <a:t>The loop will stop when the condition run&lt;7 fails.  The condition will fail when run equals 7.</a:t>
            </a:r>
          </a:p>
          <a:p>
            <a:endParaRPr lang="en-US" sz="1600"/>
          </a:p>
          <a:p>
            <a:r>
              <a:rPr lang="en-US" sz="1600"/>
              <a:t>run begins with the value 1</a:t>
            </a:r>
          </a:p>
          <a:p>
            <a:r>
              <a:rPr lang="en-US" sz="1600"/>
              <a:t>Iteration 1 – print run(1)     run = 1 + 2</a:t>
            </a:r>
          </a:p>
          <a:p>
            <a:r>
              <a:rPr lang="en-US" sz="1600"/>
              <a:t>Iteration 2 – print run(3)     run = 3 + 2</a:t>
            </a:r>
          </a:p>
          <a:p>
            <a:r>
              <a:rPr lang="en-US" sz="1600"/>
              <a:t>Iteration 3 – print run(5)     run = 5 + 2</a:t>
            </a:r>
          </a:p>
          <a:p>
            <a:r>
              <a:rPr lang="en-US" sz="1600"/>
              <a:t>The loop condition fails when run reaches the value 7 as 7 is not less than 7. </a:t>
            </a:r>
          </a:p>
          <a:p>
            <a:endParaRPr lang="en-US" sz="1600"/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61968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49DC-8EF5-43DD-9754-3E33BE35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FB5C-D4D2-4428-8FB5-38733891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F71-8E8B-45F7-B7C0-7AB2C8B6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228C-B6A6-4378-B51D-DB0FEC5C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25A3-00D2-47C0-AD4B-5C9ABB9E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F54E-FBED-44F2-9993-93311522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E3C7-B77A-4091-A256-E2202056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2EF6-2052-4F04-9873-C54F6EB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A7EA-B0CF-4940-AC36-B2D26996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429-3CC1-40C2-93D0-6CE1F5E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086-57BC-4614-BF86-230E0C16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192DD9-5410-4C84-8C0D-470240DE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2023 AP CS A EXAM</a:t>
            </a: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1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Logic</a:t>
            </a:r>
          </a:p>
        </p:txBody>
      </p:sp>
    </p:spTree>
    <p:extLst>
      <p:ext uri="{BB962C8B-B14F-4D97-AF65-F5344CB8AC3E}">
        <p14:creationId xmlns:p14="http://schemas.microsoft.com/office/powerpoint/2010/main" val="349980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Algorithm problems often use array and strings, but like this year, they sometimes just use simple loops and method calls.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</a:p>
        </p:txBody>
      </p:sp>
    </p:spTree>
    <p:extLst>
      <p:ext uri="{BB962C8B-B14F-4D97-AF65-F5344CB8AC3E}">
        <p14:creationId xmlns:p14="http://schemas.microsoft.com/office/powerpoint/2010/main" val="815003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7794121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dirty="0">
              <a:solidFill>
                <a:srgbClr val="003300"/>
              </a:solidFill>
            </a:endParaRPr>
          </a:p>
          <a:p>
            <a:r>
              <a:rPr lang="en-US" sz="3200" dirty="0"/>
              <a:t>for(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aplus</a:t>
            </a:r>
            <a:r>
              <a:rPr lang="en-US" sz="3200" dirty="0"/>
              <a:t>=1; </a:t>
            </a:r>
            <a:r>
              <a:rPr lang="en-US" sz="3200" dirty="0" err="1"/>
              <a:t>aplus</a:t>
            </a:r>
            <a:r>
              <a:rPr lang="en-US" sz="3200" dirty="0"/>
              <a:t>&lt;7; </a:t>
            </a:r>
            <a:r>
              <a:rPr lang="en-US" sz="3200" dirty="0" err="1"/>
              <a:t>aplus</a:t>
            </a:r>
            <a:r>
              <a:rPr lang="en-US" sz="3200" dirty="0"/>
              <a:t>+=2)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("comp");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 </a:t>
            </a:r>
            <a:r>
              <a:rPr lang="en-US" sz="3200" dirty="0" err="1"/>
              <a:t>aplus</a:t>
            </a:r>
            <a:r>
              <a:rPr lang="en-US" sz="3200" dirty="0"/>
              <a:t> );</a:t>
            </a:r>
          </a:p>
          <a:p>
            <a:r>
              <a:rPr lang="en-US" sz="3200" dirty="0"/>
              <a:t>}</a:t>
            </a:r>
            <a:endParaRPr lang="en-US" sz="3200" b="0" dirty="0">
              <a:latin typeface="Courier New" pitchFamily="49" charset="0"/>
            </a:endParaRPr>
          </a:p>
          <a:p>
            <a:endParaRPr lang="en-US" b="0" dirty="0">
              <a:latin typeface="Courier New" pitchFamily="49" charset="0"/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019800" y="2743200"/>
            <a:ext cx="2286000" cy="3516313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OUTPUT</a:t>
            </a:r>
            <a:br>
              <a:rPr lang="en-US" u="sng">
                <a:solidFill>
                  <a:srgbClr val="FF0000"/>
                </a:solidFill>
              </a:rPr>
            </a:br>
            <a:r>
              <a:rPr lang="en-US"/>
              <a:t>comp</a:t>
            </a:r>
            <a:br>
              <a:rPr lang="en-US"/>
            </a:br>
            <a:r>
              <a:rPr lang="en-US"/>
              <a:t>1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3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</a:p>
        </p:txBody>
      </p:sp>
    </p:spTree>
    <p:extLst>
      <p:ext uri="{BB962C8B-B14F-4D97-AF65-F5344CB8AC3E}">
        <p14:creationId xmlns:p14="http://schemas.microsoft.com/office/powerpoint/2010/main" val="9683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5670550" cy="3503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/>
              <a:t>int run=25;   				</a:t>
            </a:r>
          </a:p>
          <a:p>
            <a:r>
              <a:rPr lang="en-US" sz="3200"/>
              <a:t>while(run&gt;=10)  		 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out.println(run); </a:t>
            </a:r>
          </a:p>
          <a:p>
            <a:r>
              <a:rPr lang="en-US" sz="3200"/>
              <a:t>   out.println("loop");	</a:t>
            </a:r>
          </a:p>
          <a:p>
            <a:r>
              <a:rPr lang="en-US" sz="3200"/>
              <a:t>   run=run-5;		 	</a:t>
            </a:r>
          </a:p>
          <a:p>
            <a:r>
              <a:rPr lang="en-US" sz="3200"/>
              <a:t>}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667000" y="69373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800" b="0">
              <a:latin typeface="Times New Roman" pitchFamily="18" charset="0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2286000" cy="40084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 u="sng">
                <a:solidFill>
                  <a:srgbClr val="FF0000"/>
                </a:solidFill>
              </a:rPr>
            </a:br>
            <a:r>
              <a:rPr lang="en-US" sz="2800"/>
              <a:t>25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20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10</a:t>
            </a:r>
            <a:br>
              <a:rPr lang="en-US" sz="2800"/>
            </a:br>
            <a:r>
              <a:rPr lang="en-US" sz="2800"/>
              <a:t>loop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</a:p>
        </p:txBody>
      </p:sp>
    </p:spTree>
    <p:extLst>
      <p:ext uri="{BB962C8B-B14F-4D97-AF65-F5344CB8AC3E}">
        <p14:creationId xmlns:p14="http://schemas.microsoft.com/office/powerpoint/2010/main" val="9493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410200" y="23622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2023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1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239000" cy="61247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/>
              <a:t>public int </a:t>
            </a:r>
            <a:r>
              <a:rPr lang="en-US" sz="2000" dirty="0" err="1"/>
              <a:t>findFreeBlock</a:t>
            </a:r>
            <a:r>
              <a:rPr lang="en-US" sz="2000" dirty="0"/>
              <a:t>( int period, int duration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</a:t>
            </a:r>
            <a:r>
              <a:rPr lang="en-US" sz="2400" dirty="0">
                <a:solidFill>
                  <a:srgbClr val="009900"/>
                </a:solidFill>
              </a:rPr>
              <a:t>//essentially the same as quest 3 part B</a:t>
            </a:r>
          </a:p>
          <a:p>
            <a:r>
              <a:rPr lang="en-US" sz="2000" dirty="0"/>
              <a:t>   int run= 0;</a:t>
            </a:r>
          </a:p>
          <a:p>
            <a:r>
              <a:rPr lang="en-US" sz="2000" dirty="0"/>
              <a:t>   int s = 0;</a:t>
            </a:r>
          </a:p>
          <a:p>
            <a:r>
              <a:rPr lang="en-US" sz="2000" dirty="0"/>
              <a:t>   for( int m = 0; m&lt;=59; m++ )</a:t>
            </a:r>
          </a:p>
          <a:p>
            <a:r>
              <a:rPr lang="en-US" sz="2000" dirty="0"/>
              <a:t>   {</a:t>
            </a:r>
          </a:p>
          <a:p>
            <a:r>
              <a:rPr lang="en-US" sz="2000" dirty="0"/>
              <a:t>      if( </a:t>
            </a:r>
            <a:r>
              <a:rPr lang="en-US" sz="2000" dirty="0" err="1"/>
              <a:t>isMinuteFree</a:t>
            </a:r>
            <a:r>
              <a:rPr lang="en-US" sz="2000" dirty="0"/>
              <a:t>( period, m) )</a:t>
            </a:r>
          </a:p>
          <a:p>
            <a:r>
              <a:rPr lang="en-US" sz="2000" dirty="0"/>
              <a:t>      {</a:t>
            </a:r>
          </a:p>
          <a:p>
            <a:r>
              <a:rPr lang="en-US" sz="2000" dirty="0"/>
              <a:t>	if( run == 0 )</a:t>
            </a:r>
          </a:p>
          <a:p>
            <a:r>
              <a:rPr lang="en-US" sz="2000" dirty="0"/>
              <a:t>	   s = m;</a:t>
            </a:r>
          </a:p>
          <a:p>
            <a:r>
              <a:rPr lang="en-US" sz="2000" dirty="0"/>
              <a:t>	run++;</a:t>
            </a:r>
          </a:p>
          <a:p>
            <a:r>
              <a:rPr lang="en-US" sz="2000" dirty="0"/>
              <a:t>	if( run == duration )</a:t>
            </a:r>
          </a:p>
          <a:p>
            <a:r>
              <a:rPr lang="en-US" sz="2000" dirty="0"/>
              <a:t>	   return s;</a:t>
            </a:r>
          </a:p>
          <a:p>
            <a:r>
              <a:rPr lang="en-US" sz="2000" dirty="0"/>
              <a:t>      }</a:t>
            </a:r>
          </a:p>
          <a:p>
            <a:r>
              <a:rPr lang="en-US" sz="2000" dirty="0"/>
              <a:t>      else  run = 0;  </a:t>
            </a:r>
            <a:r>
              <a:rPr lang="en-US" sz="2400" dirty="0">
                <a:solidFill>
                  <a:srgbClr val="009900"/>
                </a:solidFill>
              </a:rPr>
              <a:t>//reset the run</a:t>
            </a:r>
          </a:p>
          <a:p>
            <a:r>
              <a:rPr lang="en-US" sz="2000" dirty="0"/>
              <a:t>   }</a:t>
            </a:r>
          </a:p>
          <a:p>
            <a:r>
              <a:rPr lang="en-US" sz="2000" dirty="0"/>
              <a:t>   return -1;</a:t>
            </a:r>
          </a:p>
          <a:p>
            <a:r>
              <a:rPr lang="en-US" sz="2000" dirty="0"/>
              <a:t>}    </a:t>
            </a:r>
            <a:r>
              <a:rPr lang="en-US" sz="2400" dirty="0">
                <a:solidFill>
                  <a:srgbClr val="009900"/>
                </a:solidFill>
              </a:rPr>
              <a:t>//There are other options as well.</a:t>
            </a:r>
          </a:p>
        </p:txBody>
      </p:sp>
    </p:spTree>
    <p:extLst>
      <p:ext uri="{BB962C8B-B14F-4D97-AF65-F5344CB8AC3E}">
        <p14:creationId xmlns:p14="http://schemas.microsoft.com/office/powerpoint/2010/main" val="2077006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486400" y="38862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2023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1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551312"/>
            <a:ext cx="8915400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dirty="0" err="1"/>
              <a:t>makeAppointment</a:t>
            </a:r>
            <a:r>
              <a:rPr lang="en-US" sz="2400" dirty="0"/>
              <a:t>( int </a:t>
            </a:r>
            <a:r>
              <a:rPr lang="en-US" sz="2400" dirty="0" err="1"/>
              <a:t>startPeriod</a:t>
            </a:r>
            <a:r>
              <a:rPr lang="en-US" sz="2400" dirty="0"/>
              <a:t>, </a:t>
            </a:r>
          </a:p>
          <a:p>
            <a:r>
              <a:rPr lang="en-US" sz="2400" dirty="0"/>
              <a:t>                                                int </a:t>
            </a:r>
            <a:r>
              <a:rPr lang="en-US" sz="2400" dirty="0" err="1"/>
              <a:t>endPeriod</a:t>
            </a:r>
            <a:r>
              <a:rPr lang="en-US" sz="2400" dirty="0"/>
              <a:t>, int duration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for( int go = </a:t>
            </a:r>
            <a:r>
              <a:rPr lang="en-US" sz="2400" dirty="0" err="1"/>
              <a:t>startPeriod</a:t>
            </a:r>
            <a:r>
              <a:rPr lang="en-US" sz="2400" dirty="0"/>
              <a:t>; go &lt;= </a:t>
            </a:r>
            <a:r>
              <a:rPr lang="en-US" sz="2400" dirty="0" err="1"/>
              <a:t>endPeriod</a:t>
            </a:r>
            <a:r>
              <a:rPr lang="en-US" sz="2400" dirty="0"/>
              <a:t>; go++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 int loc = </a:t>
            </a:r>
            <a:r>
              <a:rPr lang="en-US" sz="2400" dirty="0" err="1"/>
              <a:t>findFreeBlock</a:t>
            </a:r>
            <a:r>
              <a:rPr lang="en-US" sz="2400" dirty="0"/>
              <a:t>( go, duration );</a:t>
            </a:r>
          </a:p>
          <a:p>
            <a:r>
              <a:rPr lang="en-US" sz="2400" dirty="0"/>
              <a:t>      if( loc != - 1 ){</a:t>
            </a:r>
          </a:p>
          <a:p>
            <a:r>
              <a:rPr lang="en-US" sz="2400" dirty="0"/>
              <a:t>         </a:t>
            </a:r>
            <a:r>
              <a:rPr lang="en-US" sz="2400" dirty="0" err="1"/>
              <a:t>reserveBlock</a:t>
            </a:r>
            <a:r>
              <a:rPr lang="en-US" sz="2400" dirty="0"/>
              <a:t>( go, loc, duration );</a:t>
            </a:r>
          </a:p>
          <a:p>
            <a:r>
              <a:rPr lang="en-US" sz="2400" dirty="0"/>
              <a:t>         return true;</a:t>
            </a:r>
          </a:p>
          <a:p>
            <a:r>
              <a:rPr lang="en-US" sz="2400" dirty="0"/>
              <a:t>      }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   return false;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9520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2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15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Triangle(int a, int b, int c)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sideA=a;</a:t>
            </a:r>
          </a:p>
          <a:p>
            <a:r>
              <a:rPr lang="en-US" sz="3200">
                <a:solidFill>
                  <a:schemeClr val="tx2"/>
                </a:solidFill>
              </a:rPr>
              <a:t>   sideB=b;</a:t>
            </a:r>
          </a:p>
          <a:p>
            <a:r>
              <a:rPr lang="en-US" sz="3200">
                <a:solidFill>
                  <a:schemeClr val="tx2"/>
                </a:solidFill>
              </a:rPr>
              <a:t>   sideC=c;</a:t>
            </a:r>
          </a:p>
          <a:p>
            <a:r>
              <a:rPr lang="en-US" sz="32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865938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Constructors are similar to methods.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Constructors set the properties of an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object to an initial state.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371600" y="1828800"/>
            <a:ext cx="57451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void setSideA(</a:t>
            </a:r>
            <a:r>
              <a:rPr lang="en-US" sz="3200">
                <a:solidFill>
                  <a:srgbClr val="FF0000"/>
                </a:solidFill>
              </a:rPr>
              <a:t>int a </a:t>
            </a:r>
            <a:r>
              <a:rPr lang="en-US" sz="3200"/>
              <a:t>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  sideA=a;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524000" y="4800600"/>
            <a:ext cx="5770563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Modifier methods are methods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that change the properties of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an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371600" y="1752600"/>
            <a:ext cx="439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int getSideA()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return sideA;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47800" y="4343400"/>
            <a:ext cx="6324600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Accessor methods are methods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that retrieve or grant access to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the properties of an object, but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do not make any changes.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class Triangle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sideA;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sideB;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sideC;</a:t>
            </a:r>
          </a:p>
          <a:p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383338" cy="95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Instance variables store the state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information for an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764128"/>
            <a:ext cx="91440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	Class</a:t>
            </a:r>
            <a:b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248400" y="3151387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2023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1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31273" y="243512"/>
            <a:ext cx="7772400" cy="6370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class Sign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private String line;</a:t>
            </a:r>
          </a:p>
          <a:p>
            <a:r>
              <a:rPr lang="en-US" sz="2400" dirty="0"/>
              <a:t>   private int </a:t>
            </a:r>
            <a:r>
              <a:rPr lang="en-US" sz="2400" dirty="0" err="1"/>
              <a:t>wid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   public Sign( String s, int w )  {</a:t>
            </a:r>
          </a:p>
          <a:p>
            <a:r>
              <a:rPr lang="en-US" sz="2400" dirty="0"/>
              <a:t>      line = s;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wid</a:t>
            </a:r>
            <a:r>
              <a:rPr lang="en-US" sz="2400" dirty="0"/>
              <a:t> = w;</a:t>
            </a:r>
          </a:p>
          <a:p>
            <a:r>
              <a:rPr lang="en-US" sz="2400" dirty="0"/>
              <a:t>   }</a:t>
            </a:r>
          </a:p>
          <a:p>
            <a:endParaRPr lang="en-US" sz="2400" dirty="0"/>
          </a:p>
          <a:p>
            <a:r>
              <a:rPr lang="en-US" sz="2400" dirty="0"/>
              <a:t>   public int </a:t>
            </a:r>
            <a:r>
              <a:rPr lang="en-US" sz="2400" dirty="0" err="1"/>
              <a:t>numberOfLines</a:t>
            </a:r>
            <a:r>
              <a:rPr lang="en-US" sz="2400" dirty="0"/>
              <a:t>()   {</a:t>
            </a:r>
          </a:p>
          <a:p>
            <a:r>
              <a:rPr lang="en-US" sz="2400" dirty="0"/>
              <a:t>      int </a:t>
            </a:r>
            <a:r>
              <a:rPr lang="en-US" sz="2400" dirty="0" err="1"/>
              <a:t>cnt</a:t>
            </a:r>
            <a:r>
              <a:rPr lang="en-US" sz="2400" dirty="0"/>
              <a:t> =  </a:t>
            </a:r>
            <a:r>
              <a:rPr lang="en-US" sz="2400" dirty="0" err="1"/>
              <a:t>line.length</a:t>
            </a:r>
            <a:r>
              <a:rPr lang="en-US" sz="2400" dirty="0"/>
              <a:t>() / </a:t>
            </a:r>
            <a:r>
              <a:rPr lang="en-US" sz="2400" dirty="0" err="1"/>
              <a:t>wid</a:t>
            </a:r>
            <a:r>
              <a:rPr lang="en-US" sz="2400" dirty="0"/>
              <a:t>;</a:t>
            </a:r>
          </a:p>
          <a:p>
            <a:r>
              <a:rPr lang="en-US" sz="2400" dirty="0"/>
              <a:t>      if( </a:t>
            </a:r>
            <a:r>
              <a:rPr lang="en-US" sz="2400" dirty="0" err="1"/>
              <a:t>line.length</a:t>
            </a:r>
            <a:r>
              <a:rPr lang="en-US" sz="2400" dirty="0"/>
              <a:t>() % </a:t>
            </a:r>
            <a:r>
              <a:rPr lang="en-US" sz="2400" dirty="0" err="1"/>
              <a:t>wid</a:t>
            </a:r>
            <a:r>
              <a:rPr lang="en-US" sz="2400" dirty="0"/>
              <a:t> != 0 )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cnt</a:t>
            </a:r>
            <a:r>
              <a:rPr lang="en-US" sz="2400" dirty="0"/>
              <a:t>++;</a:t>
            </a:r>
          </a:p>
          <a:p>
            <a:r>
              <a:rPr lang="en-US" sz="2400" dirty="0"/>
              <a:t>      return </a:t>
            </a:r>
            <a:r>
              <a:rPr lang="en-US" sz="2400" dirty="0" err="1"/>
              <a:t>cnt</a:t>
            </a:r>
            <a:r>
              <a:rPr lang="en-US" sz="2400" dirty="0"/>
              <a:t>;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}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93726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	Class</a:t>
            </a:r>
            <a:b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134100" y="50292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2023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381000" y="102259"/>
            <a:ext cx="7772400" cy="62478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2400" dirty="0"/>
              <a:t>public String </a:t>
            </a:r>
            <a:r>
              <a:rPr lang="en-US" sz="2400" dirty="0" err="1"/>
              <a:t>getLines</a:t>
            </a:r>
            <a:r>
              <a:rPr lang="en-US" sz="2400" dirty="0"/>
              <a:t>()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   if( </a:t>
            </a:r>
            <a:r>
              <a:rPr lang="en-US" sz="2400" dirty="0" err="1"/>
              <a:t>line.length</a:t>
            </a:r>
            <a:r>
              <a:rPr lang="en-US" sz="2400" dirty="0"/>
              <a:t>() == 0 )   </a:t>
            </a:r>
          </a:p>
          <a:p>
            <a:r>
              <a:rPr lang="en-US" sz="2400" dirty="0"/>
              <a:t>                return null;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	   int c = </a:t>
            </a:r>
            <a:r>
              <a:rPr lang="en-US" sz="2400" dirty="0" err="1"/>
              <a:t>numberOfLines</a:t>
            </a:r>
            <a:r>
              <a:rPr lang="en-US" sz="2400" dirty="0"/>
              <a:t>();		</a:t>
            </a:r>
          </a:p>
          <a:p>
            <a:r>
              <a:rPr lang="en-US" sz="2400" dirty="0"/>
              <a:t>	   String s = "";</a:t>
            </a:r>
          </a:p>
          <a:p>
            <a:r>
              <a:rPr lang="en-US" sz="2400" dirty="0"/>
              <a:t>	   int i = 0;		</a:t>
            </a:r>
          </a:p>
          <a:p>
            <a:r>
              <a:rPr lang="en-US" sz="2400" dirty="0"/>
              <a:t>	   while( c &gt; 1  ) {</a:t>
            </a:r>
          </a:p>
          <a:p>
            <a:r>
              <a:rPr lang="en-US" sz="2400" dirty="0"/>
              <a:t>		s += </a:t>
            </a:r>
            <a:r>
              <a:rPr lang="en-US" sz="2400" dirty="0" err="1"/>
              <a:t>line.substring</a:t>
            </a:r>
            <a:r>
              <a:rPr lang="en-US" sz="2400" dirty="0"/>
              <a:t>(</a:t>
            </a:r>
            <a:r>
              <a:rPr lang="en-US" sz="2400" dirty="0" err="1"/>
              <a:t>i,i+wid</a:t>
            </a:r>
            <a:r>
              <a:rPr lang="en-US" sz="2400" dirty="0"/>
              <a:t>) + ";";</a:t>
            </a:r>
          </a:p>
          <a:p>
            <a:r>
              <a:rPr lang="en-US" sz="2400" dirty="0"/>
              <a:t>		i += </a:t>
            </a:r>
            <a:r>
              <a:rPr lang="en-US" sz="2400" dirty="0" err="1"/>
              <a:t>wid</a:t>
            </a:r>
            <a:r>
              <a:rPr lang="en-US" sz="2400" dirty="0"/>
              <a:t>;</a:t>
            </a:r>
          </a:p>
          <a:p>
            <a:r>
              <a:rPr lang="en-US" sz="2400" dirty="0"/>
              <a:t>		c--;</a:t>
            </a:r>
          </a:p>
          <a:p>
            <a:r>
              <a:rPr lang="en-US" sz="2400" dirty="0"/>
              <a:t>	   }</a:t>
            </a:r>
          </a:p>
          <a:p>
            <a:r>
              <a:rPr lang="en-US" sz="2400" dirty="0"/>
              <a:t>	   s += </a:t>
            </a:r>
            <a:r>
              <a:rPr lang="en-US" sz="2400" dirty="0" err="1"/>
              <a:t>line.substring</a:t>
            </a:r>
            <a:r>
              <a:rPr lang="en-US" sz="2400" dirty="0"/>
              <a:t>(i);			</a:t>
            </a:r>
          </a:p>
          <a:p>
            <a:r>
              <a:rPr lang="en-US" sz="2400" dirty="0"/>
              <a:t>	   return s;</a:t>
            </a:r>
          </a:p>
          <a:p>
            <a:r>
              <a:rPr lang="en-US" sz="2400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399171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3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72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47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922362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/>
              <a:t>Arraylist</a:t>
            </a:r>
            <a:r>
              <a:rPr lang="en-US" sz="3200" dirty="0"/>
              <a:t> is a class that houses an</a:t>
            </a:r>
          </a:p>
          <a:p>
            <a:pPr eaLnBrk="1" hangingPunct="1"/>
            <a:r>
              <a:rPr lang="en-US" sz="3200" dirty="0"/>
              <a:t>array.  </a:t>
            </a:r>
            <a:br>
              <a:rPr lang="en-US" sz="3200" dirty="0"/>
            </a:br>
            <a:r>
              <a:rPr lang="en-US" sz="3200" dirty="0"/>
              <a:t>An </a:t>
            </a:r>
            <a:r>
              <a:rPr lang="en-US" sz="3200" dirty="0" err="1"/>
              <a:t>ArrayList</a:t>
            </a:r>
            <a:r>
              <a:rPr lang="en-US" sz="3200" dirty="0"/>
              <a:t> can store any type.</a:t>
            </a:r>
          </a:p>
          <a:p>
            <a:pPr eaLnBrk="1" hangingPunct="1"/>
            <a:r>
              <a:rPr lang="en-US" sz="3200" dirty="0"/>
              <a:t>All </a:t>
            </a:r>
            <a:r>
              <a:rPr lang="en-US" sz="3200" dirty="0" err="1"/>
              <a:t>ArrayLists</a:t>
            </a:r>
            <a:r>
              <a:rPr lang="en-US" sz="3200" dirty="0"/>
              <a:t> store the first reference</a:t>
            </a:r>
          </a:p>
          <a:p>
            <a:pPr eaLnBrk="1" hangingPunct="1"/>
            <a:r>
              <a:rPr lang="en-US" sz="3200" dirty="0"/>
              <a:t>at spot / index position 0.</a:t>
            </a:r>
          </a:p>
          <a:p>
            <a:pPr eaLnBrk="1" hangingPunct="1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86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  <p:extLst>
      <p:ext uri="{BB962C8B-B14F-4D97-AF65-F5344CB8AC3E}">
        <p14:creationId xmlns:p14="http://schemas.microsoft.com/office/powerpoint/2010/main" val="146662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9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through the test more than once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-use the test to take the test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more time intensive problems last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-bubble answers on answer sheet as you go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time  - 90 minutes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07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76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62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334000" y="42672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2023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436418"/>
            <a:ext cx="81534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void </a:t>
            </a:r>
            <a:r>
              <a:rPr lang="en-US" sz="2400" dirty="0" err="1"/>
              <a:t>cleanData</a:t>
            </a:r>
            <a:r>
              <a:rPr lang="en-US" sz="2400" dirty="0"/>
              <a:t>( double lower, double upper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for( int i = </a:t>
            </a:r>
            <a:r>
              <a:rPr lang="en-US" sz="2400" dirty="0" err="1"/>
              <a:t>temperatures.size</a:t>
            </a:r>
            <a:r>
              <a:rPr lang="en-US" sz="2400" dirty="0"/>
              <a:t>()-1; i&gt;=0; i--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 if( </a:t>
            </a:r>
            <a:r>
              <a:rPr lang="en-US" sz="2400" dirty="0" err="1"/>
              <a:t>temperatures.get</a:t>
            </a:r>
            <a:r>
              <a:rPr lang="en-US" sz="2400" dirty="0"/>
              <a:t>(i) &gt; upper )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temperatures.remove</a:t>
            </a:r>
            <a:r>
              <a:rPr lang="en-US" sz="2400" dirty="0"/>
              <a:t>(i);</a:t>
            </a:r>
          </a:p>
          <a:p>
            <a:r>
              <a:rPr lang="en-US" sz="2400" dirty="0"/>
              <a:t>      else if ( </a:t>
            </a:r>
            <a:r>
              <a:rPr lang="en-US" sz="2400" dirty="0" err="1"/>
              <a:t>temperatures.get</a:t>
            </a:r>
            <a:r>
              <a:rPr lang="en-US" sz="2400" dirty="0"/>
              <a:t>(i) &lt; lower )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temperatures.remove</a:t>
            </a:r>
            <a:r>
              <a:rPr lang="en-US" sz="2400" dirty="0"/>
              <a:t>(i);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6690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34290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2023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7772400" cy="60016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int </a:t>
            </a:r>
            <a:r>
              <a:rPr lang="en-US" sz="2400" dirty="0" err="1"/>
              <a:t>longestHeatWave</a:t>
            </a:r>
            <a:r>
              <a:rPr lang="en-US" sz="2400" dirty="0"/>
              <a:t>( double threshold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int </a:t>
            </a:r>
            <a:r>
              <a:rPr lang="en-US" sz="2400" dirty="0" err="1"/>
              <a:t>cnt</a:t>
            </a:r>
            <a:r>
              <a:rPr lang="en-US" sz="2400" dirty="0"/>
              <a:t> = 0;</a:t>
            </a:r>
          </a:p>
          <a:p>
            <a:r>
              <a:rPr lang="en-US" sz="2400" dirty="0"/>
              <a:t>   int max = 1;</a:t>
            </a:r>
          </a:p>
          <a:p>
            <a:r>
              <a:rPr lang="en-US" sz="2400" dirty="0"/>
              <a:t>   for( double v : temperatures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	if( v &gt; threshold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  	   </a:t>
            </a:r>
            <a:r>
              <a:rPr lang="en-US" sz="2400" dirty="0" err="1"/>
              <a:t>cnt</a:t>
            </a:r>
            <a:r>
              <a:rPr lang="en-US" sz="2400" dirty="0"/>
              <a:t>++;</a:t>
            </a:r>
          </a:p>
          <a:p>
            <a:r>
              <a:rPr lang="en-US" sz="2400" dirty="0"/>
              <a:t>	   if( </a:t>
            </a:r>
            <a:r>
              <a:rPr lang="en-US" sz="2400" dirty="0" err="1"/>
              <a:t>cnt</a:t>
            </a:r>
            <a:r>
              <a:rPr lang="en-US" sz="2400" dirty="0"/>
              <a:t> &gt; max )</a:t>
            </a:r>
          </a:p>
          <a:p>
            <a:r>
              <a:rPr lang="en-US" sz="2400" dirty="0"/>
              <a:t>	      max = </a:t>
            </a:r>
            <a:r>
              <a:rPr lang="en-US" sz="2400" dirty="0" err="1"/>
              <a:t>cnt</a:t>
            </a:r>
            <a:r>
              <a:rPr lang="en-US" sz="2400" dirty="0"/>
              <a:t>;	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else  </a:t>
            </a:r>
            <a:r>
              <a:rPr lang="en-US" sz="2400" dirty="0" err="1"/>
              <a:t>cnt</a:t>
            </a:r>
            <a:r>
              <a:rPr lang="en-US" sz="2400" dirty="0"/>
              <a:t> = 0;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   return max;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2511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4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62806" y="1676400"/>
            <a:ext cx="7418387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Typically, 1 question on the A test free response will require that students manipulate a 2-dimensional array.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8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0191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959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82960" name="Text Box 30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0206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0228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0306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991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6248400" y="3886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1447800" y="2514600"/>
            <a:ext cx="51911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  <a:p>
            <a:pPr eaLnBrk="1" hangingPunct="1"/>
            <a:r>
              <a:rPr lang="en-US" sz="2800"/>
              <a:t>mat[</a:t>
            </a:r>
            <a:r>
              <a:rPr lang="en-US" sz="2800">
                <a:solidFill>
                  <a:srgbClr val="008000"/>
                </a:solidFill>
              </a:rPr>
              <a:t>0</a:t>
            </a:r>
            <a:r>
              <a:rPr lang="en-US" sz="2800"/>
              <a:t>][</a:t>
            </a:r>
            <a:r>
              <a:rPr lang="en-US" sz="2800">
                <a:solidFill>
                  <a:srgbClr val="000066"/>
                </a:solidFill>
              </a:rPr>
              <a:t>1</a:t>
            </a:r>
            <a:r>
              <a:rPr lang="en-US" sz="2800"/>
              <a:t>]=2;</a:t>
            </a:r>
          </a:p>
        </p:txBody>
      </p:sp>
      <p:sp>
        <p:nvSpPr>
          <p:cNvPr id="88079" name="Text Box 14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76495" name="Group 15"/>
          <p:cNvGraphicFramePr>
            <a:graphicFrameLocks noGrp="1"/>
          </p:cNvGraphicFramePr>
          <p:nvPr/>
        </p:nvGraphicFramePr>
        <p:xfrm>
          <a:off x="6232525" y="4648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6505" name="Group 25"/>
          <p:cNvGraphicFramePr>
            <a:graphicFrameLocks noGrp="1"/>
          </p:cNvGraphicFramePr>
          <p:nvPr/>
        </p:nvGraphicFramePr>
        <p:xfrm>
          <a:off x="6232525" y="5410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4860925" y="38862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8110" name="Line 45"/>
          <p:cNvSpPr>
            <a:spLocks noChangeShapeType="1"/>
          </p:cNvSpPr>
          <p:nvPr/>
        </p:nvSpPr>
        <p:spPr bwMode="auto">
          <a:xfrm>
            <a:off x="5318125" y="4191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318125" y="4953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2" name="Line 47"/>
          <p:cNvSpPr>
            <a:spLocks noChangeShapeType="1"/>
          </p:cNvSpPr>
          <p:nvPr/>
        </p:nvSpPr>
        <p:spPr bwMode="auto">
          <a:xfrm>
            <a:off x="5318125" y="5638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3" name="Text Box 48"/>
          <p:cNvSpPr txBox="1">
            <a:spLocks noChangeArrowheads="1"/>
          </p:cNvSpPr>
          <p:nvPr/>
        </p:nvSpPr>
        <p:spPr bwMode="auto">
          <a:xfrm>
            <a:off x="4403725" y="39624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88114" name="Text Box 49"/>
          <p:cNvSpPr txBox="1">
            <a:spLocks noChangeArrowheads="1"/>
          </p:cNvSpPr>
          <p:nvPr/>
        </p:nvSpPr>
        <p:spPr bwMode="auto">
          <a:xfrm>
            <a:off x="1219200" y="4038600"/>
            <a:ext cx="14478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Which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array?</a:t>
            </a:r>
          </a:p>
        </p:txBody>
      </p:sp>
      <p:sp>
        <p:nvSpPr>
          <p:cNvPr id="88115" name="Line 50"/>
          <p:cNvSpPr>
            <a:spLocks noChangeShapeType="1"/>
          </p:cNvSpPr>
          <p:nvPr/>
        </p:nvSpPr>
        <p:spPr bwMode="auto">
          <a:xfrm flipV="1">
            <a:off x="2362200" y="3429000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6" name="Text Box 51"/>
          <p:cNvSpPr txBox="1">
            <a:spLocks noChangeArrowheads="1"/>
          </p:cNvSpPr>
          <p:nvPr/>
        </p:nvSpPr>
        <p:spPr bwMode="auto">
          <a:xfrm>
            <a:off x="2819400" y="5181600"/>
            <a:ext cx="1447800" cy="95885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Which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spot?</a:t>
            </a:r>
          </a:p>
        </p:txBody>
      </p:sp>
      <p:sp>
        <p:nvSpPr>
          <p:cNvPr id="88117" name="Line 52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8" name="Text Box 53"/>
          <p:cNvSpPr txBox="1">
            <a:spLocks noChangeArrowheads="1"/>
          </p:cNvSpPr>
          <p:nvPr/>
        </p:nvSpPr>
        <p:spPr bwMode="auto">
          <a:xfrm>
            <a:off x="6400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</a:t>
            </a:r>
            <a:r>
              <a:rPr lang="en-US" sz="2000">
                <a:solidFill>
                  <a:srgbClr val="000066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      2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066800" y="2286000"/>
          <a:ext cx="4267200" cy="2773362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5562600" y="2209800"/>
            <a:ext cx="30480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mat[2][2]=7;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mat[0][3]=5;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mat[4][1]=3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1295400" y="1752600"/>
            <a:ext cx="556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0      1      2      3     4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304800" y="2133600"/>
            <a:ext cx="685800" cy="2973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0     1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2     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3     4</a:t>
            </a:r>
          </a:p>
        </p:txBody>
      </p:sp>
      <p:pic>
        <p:nvPicPr>
          <p:cNvPr id="89133" name="Picture 45" descr="j0347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29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/>
              <a:t>   -answer the easiest question 1</a:t>
            </a:r>
            <a:r>
              <a:rPr lang="en-US" sz="2400" baseline="30000"/>
              <a:t>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/>
              <a:t>   -keep track of your time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6269038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for( int r = 0; r &lt; mat.length; r++)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for( int c = 0; c &lt; mat[r].length; c++)</a:t>
            </a:r>
          </a:p>
          <a:p>
            <a:pPr eaLnBrk="1" hangingPunct="1"/>
            <a:r>
              <a:rPr lang="en-US" sz="2400"/>
              <a:t>   {</a:t>
            </a:r>
          </a:p>
          <a:p>
            <a:pPr eaLnBrk="1" hangingPunct="1"/>
            <a:r>
              <a:rPr lang="en-US" sz="2400"/>
              <a:t>	mat[r][c] = r*c;</a:t>
            </a:r>
          </a:p>
          <a:p>
            <a:pPr eaLnBrk="1" hangingPunct="1"/>
            <a:r>
              <a:rPr lang="en-US" sz="2400"/>
              <a:t>   }</a:t>
            </a:r>
          </a:p>
          <a:p>
            <a:pPr eaLnBrk="1" hangingPunct="1"/>
            <a:r>
              <a:rPr lang="en-US" sz="2400"/>
              <a:t>}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4876800" y="3810000"/>
          <a:ext cx="2743200" cy="22606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28225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if mat was 3x3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3352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8356" name="Group 4"/>
          <p:cNvGraphicFramePr>
            <a:graphicFrameLocks noGrp="1"/>
          </p:cNvGraphicFramePr>
          <p:nvPr/>
        </p:nvGraphicFramePr>
        <p:xfrm>
          <a:off x="3216275" y="3810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008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8368" name="Group 16"/>
          <p:cNvGraphicFramePr>
            <a:graphicFrameLocks noGrp="1"/>
          </p:cNvGraphicFramePr>
          <p:nvPr/>
        </p:nvGraphicFramePr>
        <p:xfrm>
          <a:off x="3200400" y="4572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8378" name="Group 26"/>
          <p:cNvGraphicFramePr>
            <a:graphicFrameLocks noGrp="1"/>
          </p:cNvGraphicFramePr>
          <p:nvPr/>
        </p:nvGraphicFramePr>
        <p:xfrm>
          <a:off x="3200400" y="5334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8388" name="Group 36"/>
          <p:cNvGraphicFramePr>
            <a:graphicFrameLocks noGrp="1"/>
          </p:cNvGraphicFramePr>
          <p:nvPr/>
        </p:nvGraphicFramePr>
        <p:xfrm>
          <a:off x="1828800" y="38100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207" name="Line 46"/>
          <p:cNvSpPr>
            <a:spLocks noChangeShapeType="1"/>
          </p:cNvSpPr>
          <p:nvPr/>
        </p:nvSpPr>
        <p:spPr bwMode="auto">
          <a:xfrm>
            <a:off x="2286000" y="4114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8" name="Line 47"/>
          <p:cNvSpPr>
            <a:spLocks noChangeShapeType="1"/>
          </p:cNvSpPr>
          <p:nvPr/>
        </p:nvSpPr>
        <p:spPr bwMode="auto">
          <a:xfrm>
            <a:off x="2286000" y="4876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9" name="Line 48"/>
          <p:cNvSpPr>
            <a:spLocks noChangeShapeType="1"/>
          </p:cNvSpPr>
          <p:nvPr/>
        </p:nvSpPr>
        <p:spPr bwMode="auto">
          <a:xfrm>
            <a:off x="2286000" y="5562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Text Box 49"/>
          <p:cNvSpPr txBox="1">
            <a:spLocks noChangeArrowheads="1"/>
          </p:cNvSpPr>
          <p:nvPr/>
        </p:nvSpPr>
        <p:spPr bwMode="auto">
          <a:xfrm>
            <a:off x="1371600" y="38862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92211" name="Text Box 50"/>
          <p:cNvSpPr txBox="1">
            <a:spLocks noChangeArrowheads="1"/>
          </p:cNvSpPr>
          <p:nvPr/>
        </p:nvSpPr>
        <p:spPr bwMode="auto">
          <a:xfrm>
            <a:off x="5638800" y="3581400"/>
            <a:ext cx="12192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# of arrays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 flipH="1" flipV="1">
            <a:off x="5715000" y="3048000"/>
            <a:ext cx="1524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7239000" y="3581400"/>
            <a:ext cx="1219200" cy="1385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size of each array</a:t>
            </a:r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 flipH="1" flipV="1">
            <a:off x="6324600" y="3124200"/>
            <a:ext cx="1143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int[][] mat = {{5,7},{5,3,4,6},{0,8,9}};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for( int[] row : mat )</a:t>
            </a:r>
          </a:p>
          <a:p>
            <a:pPr eaLnBrk="1" hangingPunct="1"/>
            <a:r>
              <a:rPr lang="en-US" sz="2800"/>
              <a:t>{</a:t>
            </a:r>
          </a:p>
          <a:p>
            <a:pPr eaLnBrk="1" hangingPunct="1"/>
            <a:r>
              <a:rPr lang="en-US" sz="2800"/>
              <a:t>   for( int num : row )</a:t>
            </a:r>
          </a:p>
          <a:p>
            <a:pPr eaLnBrk="1" hangingPunct="1"/>
            <a:r>
              <a:rPr lang="en-US" sz="2800"/>
              <a:t>   {</a:t>
            </a:r>
          </a:p>
          <a:p>
            <a:pPr eaLnBrk="1" hangingPunct="1"/>
            <a:r>
              <a:rPr lang="en-US" sz="2800"/>
              <a:t>      System.out.print( num + " ");</a:t>
            </a:r>
          </a:p>
          <a:p>
            <a:pPr eaLnBrk="1" hangingPunct="1"/>
            <a:r>
              <a:rPr lang="en-US" sz="2800"/>
              <a:t>   }</a:t>
            </a:r>
          </a:p>
          <a:p>
            <a:pPr eaLnBrk="1" hangingPunct="1"/>
            <a:r>
              <a:rPr lang="en-US" sz="2800"/>
              <a:t>   System.out.println();</a:t>
            </a:r>
          </a:p>
          <a:p>
            <a:pPr eaLnBrk="1" hangingPunct="1"/>
            <a:r>
              <a:rPr lang="en-US" sz="280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each</a:t>
            </a:r>
          </a:p>
        </p:txBody>
      </p:sp>
    </p:spTree>
    <p:extLst>
      <p:ext uri="{BB962C8B-B14F-4D97-AF65-F5344CB8AC3E}">
        <p14:creationId xmlns:p14="http://schemas.microsoft.com/office/powerpoint/2010/main" val="13466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/>
              <a:t>int</a:t>
            </a:r>
            <a:r>
              <a:rPr lang="en-US" sz="2800" dirty="0"/>
              <a:t>[][] mat = {{5,7},{5,3,4,6},{0,8,9}};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for( </a:t>
            </a:r>
            <a:r>
              <a:rPr lang="en-US" sz="2800" dirty="0" err="1"/>
              <a:t>int</a:t>
            </a:r>
            <a:r>
              <a:rPr lang="en-US" sz="2800" dirty="0"/>
              <a:t> r = 0; r &lt; </a:t>
            </a:r>
            <a:r>
              <a:rPr lang="en-US" sz="2800" dirty="0" err="1"/>
              <a:t>mat.length</a:t>
            </a:r>
            <a:r>
              <a:rPr lang="en-US" sz="2800" dirty="0"/>
              <a:t>; r++ )</a:t>
            </a:r>
          </a:p>
          <a:p>
            <a:pPr eaLnBrk="1" hangingPunct="1"/>
            <a:r>
              <a:rPr lang="en-US" sz="2800" dirty="0"/>
              <a:t>{</a:t>
            </a:r>
          </a:p>
          <a:p>
            <a:pPr eaLnBrk="1" hangingPunct="1"/>
            <a:r>
              <a:rPr lang="en-US" sz="2800" dirty="0"/>
              <a:t>   for( </a:t>
            </a:r>
            <a:r>
              <a:rPr lang="en-US" sz="2800" dirty="0" err="1"/>
              <a:t>int</a:t>
            </a:r>
            <a:r>
              <a:rPr lang="en-US" sz="2800" dirty="0"/>
              <a:t> c = 0; c &lt; mat[r].length; </a:t>
            </a:r>
            <a:r>
              <a:rPr lang="en-US" sz="2800" dirty="0" err="1"/>
              <a:t>c++</a:t>
            </a:r>
            <a:r>
              <a:rPr lang="en-US" sz="2800" dirty="0"/>
              <a:t> )</a:t>
            </a:r>
          </a:p>
          <a:p>
            <a:pPr eaLnBrk="1" hangingPunct="1"/>
            <a:r>
              <a:rPr lang="en-US" sz="2800" dirty="0"/>
              <a:t>   {</a:t>
            </a:r>
          </a:p>
          <a:p>
            <a:pPr eaLnBrk="1" hangingPunct="1"/>
            <a:r>
              <a:rPr lang="en-US" sz="2800" dirty="0"/>
              <a:t>      </a:t>
            </a:r>
            <a:r>
              <a:rPr lang="en-US" sz="2800" dirty="0" err="1"/>
              <a:t>System.out.print</a:t>
            </a:r>
            <a:r>
              <a:rPr lang="en-US" sz="2800" dirty="0"/>
              <a:t>( mat[r][c] + " ");</a:t>
            </a:r>
          </a:p>
          <a:p>
            <a:pPr eaLnBrk="1" hangingPunct="1"/>
            <a:r>
              <a:rPr lang="en-US" sz="2800" dirty="0"/>
              <a:t>   }</a:t>
            </a:r>
          </a:p>
          <a:p>
            <a:pPr eaLnBrk="1" hangingPunct="1"/>
            <a:r>
              <a:rPr lang="en-US" sz="2800" dirty="0"/>
              <a:t>   </a:t>
            </a:r>
            <a:r>
              <a:rPr lang="en-US" sz="2800" dirty="0" err="1"/>
              <a:t>System.out.println</a:t>
            </a:r>
            <a:r>
              <a:rPr lang="en-US" sz="2800" dirty="0"/>
              <a:t>();</a:t>
            </a:r>
          </a:p>
          <a:p>
            <a:pPr eaLnBrk="1" hangingPunct="1"/>
            <a:r>
              <a:rPr lang="en-US" sz="28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5257800" y="4593657"/>
            <a:ext cx="2971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2023 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9600" y="461940"/>
            <a:ext cx="8077200" cy="60016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dirty="0" err="1"/>
              <a:t>moveCandyToFirstRow</a:t>
            </a:r>
            <a:r>
              <a:rPr lang="en-US" sz="2400" dirty="0"/>
              <a:t>( int col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if( box[0][col] != null )</a:t>
            </a:r>
          </a:p>
          <a:p>
            <a:r>
              <a:rPr lang="en-US" sz="2400" dirty="0"/>
              <a:t>	return true;</a:t>
            </a:r>
          </a:p>
          <a:p>
            <a:endParaRPr lang="en-US" sz="2400" dirty="0"/>
          </a:p>
          <a:p>
            <a:r>
              <a:rPr lang="en-US" sz="2400" dirty="0"/>
              <a:t>   for( int r = 1; r &lt; </a:t>
            </a:r>
            <a:r>
              <a:rPr lang="en-US" sz="2400" dirty="0" err="1"/>
              <a:t>box.length</a:t>
            </a:r>
            <a:r>
              <a:rPr lang="en-US" sz="2400" dirty="0"/>
              <a:t>; r++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	if( box[r][col] != null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    box[0][col]=box[r][col];</a:t>
            </a:r>
          </a:p>
          <a:p>
            <a:r>
              <a:rPr lang="en-US" sz="2400" dirty="0"/>
              <a:t>	    box[r][col]=null;</a:t>
            </a:r>
          </a:p>
          <a:p>
            <a:r>
              <a:rPr lang="en-US" sz="2400" dirty="0"/>
              <a:t>	    return true;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   }		</a:t>
            </a:r>
          </a:p>
          <a:p>
            <a:r>
              <a:rPr lang="en-US" sz="2400" dirty="0"/>
              <a:t>   return false;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43600" y="4648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2023 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B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81000" y="243512"/>
            <a:ext cx="8305800" cy="6370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Candy </a:t>
            </a:r>
            <a:r>
              <a:rPr lang="en-US" sz="2400" dirty="0" err="1"/>
              <a:t>removeNextByFlavor</a:t>
            </a:r>
            <a:r>
              <a:rPr lang="en-US" sz="2400" dirty="0"/>
              <a:t>( String flavor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for( int r = box.length-1; r &gt;=0; r--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 for( int c = 0; c &lt; box[r].length; </a:t>
            </a:r>
            <a:r>
              <a:rPr lang="en-US" sz="2400" dirty="0" err="1"/>
              <a:t>c++</a:t>
            </a:r>
            <a:r>
              <a:rPr lang="en-US" sz="2400" dirty="0"/>
              <a:t> )</a:t>
            </a:r>
          </a:p>
          <a:p>
            <a:r>
              <a:rPr lang="en-US" sz="2400" dirty="0"/>
              <a:t>      {</a:t>
            </a:r>
          </a:p>
          <a:p>
            <a:r>
              <a:rPr lang="en-US" sz="2400" dirty="0"/>
              <a:t>	if( box[r][c] != null &amp;&amp; </a:t>
            </a:r>
          </a:p>
          <a:p>
            <a:r>
              <a:rPr lang="en-US" sz="2400" dirty="0"/>
              <a:t>		box[r][c].</a:t>
            </a:r>
            <a:r>
              <a:rPr lang="en-US" sz="2400" dirty="0" err="1"/>
              <a:t>getFlavor</a:t>
            </a:r>
            <a:r>
              <a:rPr lang="en-US" sz="2400" dirty="0"/>
              <a:t>().equals( flavor)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	Candy </a:t>
            </a:r>
            <a:r>
              <a:rPr lang="en-US" sz="2400" dirty="0" err="1"/>
              <a:t>tmp</a:t>
            </a:r>
            <a:r>
              <a:rPr lang="en-US" sz="2400" dirty="0"/>
              <a:t> = box[r][c];</a:t>
            </a:r>
          </a:p>
          <a:p>
            <a:r>
              <a:rPr lang="en-US" sz="2400" dirty="0"/>
              <a:t>		box[r][c] = null;</a:t>
            </a:r>
          </a:p>
          <a:p>
            <a:r>
              <a:rPr lang="en-US" sz="2400" dirty="0"/>
              <a:t>		return </a:t>
            </a:r>
            <a:r>
              <a:rPr lang="en-US" sz="2400" dirty="0" err="1"/>
              <a:t>tmp</a:t>
            </a:r>
            <a:r>
              <a:rPr lang="en-US" sz="2400" dirty="0"/>
              <a:t>;	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      }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   return null;</a:t>
            </a:r>
          </a:p>
          <a:p>
            <a:r>
              <a:rPr lang="en-US" sz="2400" dirty="0"/>
              <a:t>}</a:t>
            </a:r>
            <a:endParaRPr lang="en-US" sz="16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through the test more than once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-use the test to take the test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more time intensive problems last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-bubble answers on answer sheet as you go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time  - 90 minutes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</a:p>
        </p:txBody>
      </p:sp>
    </p:spTree>
    <p:extLst>
      <p:ext uri="{BB962C8B-B14F-4D97-AF65-F5344CB8AC3E}">
        <p14:creationId xmlns:p14="http://schemas.microsoft.com/office/powerpoint/2010/main" val="39012643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time – 90 minutes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Algorithms / Logic</a:t>
            </a:r>
            <a:br>
              <a:rPr lang="en-US" sz="3200" dirty="0"/>
            </a:br>
            <a:r>
              <a:rPr lang="en-US" dirty="0"/>
              <a:t>– ifs, loops, methods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Make a Class</a:t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class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Array/</a:t>
            </a:r>
            <a:r>
              <a:rPr lang="en-US" sz="3200" dirty="0" err="1"/>
              <a:t>ArrayList</a:t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/>
              <a:t>get,set,remove,add,size</a:t>
            </a:r>
            <a:r>
              <a:rPr lang="en-US" dirty="0"/>
              <a:t>  -  [],length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Matrices</a:t>
            </a:r>
            <a:br>
              <a:rPr lang="en-US" sz="3200" dirty="0"/>
            </a:br>
            <a:r>
              <a:rPr lang="en-US" dirty="0"/>
              <a:t> – nested loops - array of arrays concepts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Topics </a:t>
            </a:r>
          </a:p>
        </p:txBody>
      </p:sp>
    </p:spTree>
    <p:extLst>
      <p:ext uri="{BB962C8B-B14F-4D97-AF65-F5344CB8AC3E}">
        <p14:creationId xmlns:p14="http://schemas.microsoft.com/office/powerpoint/2010/main" val="12444000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2023 AP CS A EXAM</a:t>
            </a: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Algorithms / Logic</a:t>
            </a:r>
            <a:br>
              <a:rPr lang="en-US" sz="3200" dirty="0"/>
            </a:br>
            <a:r>
              <a:rPr lang="en-US" dirty="0"/>
              <a:t>– ifs, loops, methods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Make a Class</a:t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class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Array/</a:t>
            </a:r>
            <a:r>
              <a:rPr lang="en-US" sz="3200" dirty="0" err="1"/>
              <a:t>ArrayList</a:t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/>
              <a:t>get,set,remove,add,size</a:t>
            </a:r>
            <a:r>
              <a:rPr lang="en-US" dirty="0"/>
              <a:t>  -  [],length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Matrices</a:t>
            </a:r>
            <a:br>
              <a:rPr lang="en-US" sz="3200" dirty="0"/>
            </a:br>
            <a:r>
              <a:rPr lang="en-US" dirty="0"/>
              <a:t> – nested loops - array of arrays concepts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Topics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2472</TotalTime>
  <Words>3852</Words>
  <Application>Microsoft Office PowerPoint</Application>
  <PresentationFormat>On-screen Show (4:3)</PresentationFormat>
  <Paragraphs>751</Paragraphs>
  <Slides>53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 Black</vt:lpstr>
      <vt:lpstr>Courier New</vt:lpstr>
      <vt:lpstr>Eraser</vt:lpstr>
      <vt:lpstr>Impact</vt:lpstr>
      <vt:lpstr>Tahoma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A+ Computer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well on the AP test.</dc:title>
  <dc:subject>How to do well on the AP test.</dc:subject>
  <dc:creator>A+ Computer Science</dc:creator>
  <dc:description>How to do well on the AP test._x000d_
©A+ Computer Science_x000d_
www.apluscompsci.com</dc:description>
  <cp:lastModifiedBy>apluscompsci</cp:lastModifiedBy>
  <cp:revision>713</cp:revision>
  <cp:lastPrinted>2023-05-07T16:53:13Z</cp:lastPrinted>
  <dcterms:created xsi:type="dcterms:W3CDTF">1995-06-17T23:31:02Z</dcterms:created>
  <dcterms:modified xsi:type="dcterms:W3CDTF">2023-05-07T16:53:54Z</dcterms:modified>
  <cp:category>www.apluscompsci.com</cp:category>
</cp:coreProperties>
</file>