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665" r:id="rId2"/>
    <p:sldId id="666" r:id="rId3"/>
    <p:sldId id="709" r:id="rId4"/>
    <p:sldId id="667" r:id="rId5"/>
    <p:sldId id="668" r:id="rId6"/>
    <p:sldId id="669" r:id="rId7"/>
    <p:sldId id="670" r:id="rId8"/>
    <p:sldId id="658" r:id="rId9"/>
    <p:sldId id="711" r:id="rId10"/>
    <p:sldId id="786" r:id="rId11"/>
    <p:sldId id="787" r:id="rId12"/>
    <p:sldId id="789" r:id="rId13"/>
    <p:sldId id="790" r:id="rId14"/>
    <p:sldId id="791" r:id="rId15"/>
    <p:sldId id="792" r:id="rId16"/>
    <p:sldId id="776" r:id="rId17"/>
    <p:sldId id="767" r:id="rId18"/>
    <p:sldId id="712" r:id="rId19"/>
    <p:sldId id="713" r:id="rId20"/>
    <p:sldId id="714" r:id="rId21"/>
    <p:sldId id="654" r:id="rId22"/>
    <p:sldId id="728" r:id="rId23"/>
    <p:sldId id="777" r:id="rId24"/>
    <p:sldId id="796" r:id="rId25"/>
    <p:sldId id="797" r:id="rId26"/>
    <p:sldId id="798" r:id="rId27"/>
    <p:sldId id="799" r:id="rId28"/>
    <p:sldId id="800" r:id="rId29"/>
    <p:sldId id="801" r:id="rId30"/>
    <p:sldId id="802" r:id="rId31"/>
    <p:sldId id="803" r:id="rId32"/>
    <p:sldId id="805" r:id="rId33"/>
    <p:sldId id="804" r:id="rId34"/>
    <p:sldId id="734" r:id="rId35"/>
    <p:sldId id="717" r:id="rId36"/>
    <p:sldId id="718" r:id="rId37"/>
    <p:sldId id="719" r:id="rId38"/>
    <p:sldId id="720" r:id="rId39"/>
    <p:sldId id="721" r:id="rId40"/>
    <p:sldId id="722" r:id="rId41"/>
    <p:sldId id="779" r:id="rId42"/>
    <p:sldId id="723" r:id="rId43"/>
    <p:sldId id="725" r:id="rId44"/>
    <p:sldId id="724" r:id="rId45"/>
    <p:sldId id="700" r:id="rId46"/>
    <p:sldId id="781" r:id="rId47"/>
    <p:sldId id="701" r:id="rId48"/>
    <p:sldId id="702" r:id="rId49"/>
    <p:sldId id="703" r:id="rId50"/>
    <p:sldId id="704" r:id="rId51"/>
    <p:sldId id="795" r:id="rId52"/>
    <p:sldId id="699" r:id="rId5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CC00"/>
    <a:srgbClr val="6600CC"/>
    <a:srgbClr val="003300"/>
    <a:srgbClr val="006600"/>
    <a:srgbClr val="A50021"/>
    <a:srgbClr val="003366"/>
    <a:srgbClr val="33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415" autoAdjust="0"/>
    <p:restoredTop sz="85973" autoAdjust="0"/>
  </p:normalViewPr>
  <p:slideViewPr>
    <p:cSldViewPr>
      <p:cViewPr varScale="1">
        <p:scale>
          <a:sx n="76" d="100"/>
          <a:sy n="76" d="100"/>
        </p:scale>
        <p:origin x="108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728"/>
    </p:cViewPr>
  </p:sorterViewPr>
  <p:notesViewPr>
    <p:cSldViewPr>
      <p:cViewPr varScale="1">
        <p:scale>
          <a:sx n="67" d="100"/>
          <a:sy n="67" d="100"/>
        </p:scale>
        <p:origin x="3120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6396109A-7855-4429-9A25-6E24F2E6E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75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077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26895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As long as run is less than or equal to 10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( run&lt;=10 )</a:t>
            </a:r>
            <a:r>
              <a:rPr lang="en-US" sz="1600" smtClean="0"/>
              <a:t>, the loop will iterate.  For each iteration, run is displayed,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loop</a:t>
            </a:r>
            <a:r>
              <a:rPr lang="en-US" sz="1600" smtClean="0"/>
              <a:t> is displayed, and run is decreased by 5.</a:t>
            </a:r>
          </a:p>
          <a:p>
            <a:endParaRPr lang="en-US" sz="1600" smtClean="0"/>
          </a:p>
          <a:p>
            <a:r>
              <a:rPr lang="en-US" sz="1600" smtClean="0"/>
              <a:t>run begins with the value 25</a:t>
            </a:r>
          </a:p>
          <a:p>
            <a:r>
              <a:rPr lang="en-US" sz="1600" smtClean="0"/>
              <a:t>Iteration 1 – print(25)      print(loop)       run = 25-5 </a:t>
            </a:r>
          </a:p>
          <a:p>
            <a:r>
              <a:rPr lang="en-US" sz="1600" smtClean="0"/>
              <a:t>Iteration 2 – print(20)      print(loop)       run = 20-5</a:t>
            </a:r>
          </a:p>
          <a:p>
            <a:r>
              <a:rPr lang="en-US" sz="1600" smtClean="0"/>
              <a:t>Iteration 3 – print(15)      print(loop)       run = 15-5</a:t>
            </a:r>
          </a:p>
          <a:p>
            <a:r>
              <a:rPr lang="en-US" sz="1600" smtClean="0"/>
              <a:t>Iteration 4 – print(10)      print(loop)       run = 10-5</a:t>
            </a:r>
          </a:p>
          <a:p>
            <a:r>
              <a:rPr lang="en-US" sz="1600" smtClean="0"/>
              <a:t>The loop condition fails when run reaches the value 5 as 5 is not greater than or equal to 10.  </a:t>
            </a:r>
          </a:p>
          <a:p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3763966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34668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71702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6284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54109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9661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2863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56551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35396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ArrayList can store a reference to any type of Object.   ArrayList was built using an array[] of object references.  </a:t>
            </a:r>
          </a:p>
        </p:txBody>
      </p:sp>
    </p:spTree>
    <p:extLst>
      <p:ext uri="{BB962C8B-B14F-4D97-AF65-F5344CB8AC3E}">
        <p14:creationId xmlns:p14="http://schemas.microsoft.com/office/powerpoint/2010/main" val="4107174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5887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09339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5626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In the example above, ray is an ArrayList that stores String references.   Casting would not be required to call non-Object methods on ray.</a:t>
            </a:r>
          </a:p>
          <a:p>
            <a:endParaRPr lang="en-US" sz="1600" smtClean="0"/>
          </a:p>
          <a:p>
            <a:r>
              <a:rPr lang="en-US" sz="1600" smtClean="0">
                <a:latin typeface="Courier New" pitchFamily="49" charset="0"/>
              </a:rPr>
              <a:t>ray.add(0,"hello");</a:t>
            </a:r>
          </a:p>
          <a:p>
            <a:r>
              <a:rPr lang="en-US" sz="1600" smtClean="0">
                <a:latin typeface="Courier New" pitchFamily="49" charset="0"/>
              </a:rPr>
              <a:t>ray.add(1,"chicken");</a:t>
            </a:r>
          </a:p>
          <a:p>
            <a:endParaRPr lang="en-US" sz="1600" smtClean="0">
              <a:latin typeface="Courier New" pitchFamily="49" charset="0"/>
            </a:endParaRPr>
          </a:p>
          <a:p>
            <a:r>
              <a:rPr lang="en-US" sz="1600" smtClean="0">
                <a:latin typeface="Courier New" pitchFamily="49" charset="0"/>
              </a:rPr>
              <a:t>out.println(ray.get(0).charAt(0));</a:t>
            </a:r>
          </a:p>
          <a:p>
            <a:r>
              <a:rPr lang="en-US" sz="1600" smtClean="0">
                <a:latin typeface="Courier New" pitchFamily="49" charset="0"/>
              </a:rPr>
              <a:t>out.println(ray.get(1).charAt(5));</a:t>
            </a:r>
          </a:p>
          <a:p>
            <a:endParaRPr lang="en-US" sz="160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043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758171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07190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76502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389988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86974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99222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Each spot in an matrix stores the location/address of an array.  </a:t>
            </a:r>
          </a:p>
          <a:p>
            <a:pPr eaLnBrk="1" hangingPunct="1"/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 smtClean="0"/>
              <a:t> stores the location / address of a one-dimensional array. </a:t>
            </a:r>
          </a:p>
        </p:txBody>
      </p:sp>
    </p:spTree>
    <p:extLst>
      <p:ext uri="{BB962C8B-B14F-4D97-AF65-F5344CB8AC3E}">
        <p14:creationId xmlns:p14="http://schemas.microsoft.com/office/powerpoint/2010/main" val="32680760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Each spot in an matrix stores the location/address of an array.  </a:t>
            </a:r>
          </a:p>
          <a:p>
            <a:pPr eaLnBrk="1" hangingPunct="1"/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 smtClean="0"/>
              <a:t> stores the location / address of a one-dimensional array. </a:t>
            </a:r>
          </a:p>
          <a:p>
            <a:pPr eaLnBrk="1" hangingPunct="1"/>
            <a:endParaRPr lang="en-US" sz="1600" smtClean="0"/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mat[0][1]=2;</a:t>
            </a:r>
          </a:p>
          <a:p>
            <a:pPr eaLnBrk="1" hangingPunct="1"/>
            <a:r>
              <a:rPr lang="en-US" sz="1600" smtClean="0"/>
              <a:t>This line sets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 smtClean="0"/>
              <a:t> spot 1 to 2.</a:t>
            </a:r>
          </a:p>
        </p:txBody>
      </p:sp>
    </p:spTree>
    <p:extLst>
      <p:ext uri="{BB962C8B-B14F-4D97-AF65-F5344CB8AC3E}">
        <p14:creationId xmlns:p14="http://schemas.microsoft.com/office/powerpoint/2010/main" val="1981217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03063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 smtClean="0"/>
              <a:t> stores the location / address of a one-dimensional array. </a:t>
            </a:r>
          </a:p>
          <a:p>
            <a:pPr eaLnBrk="1" hangingPunct="1"/>
            <a:endParaRPr lang="en-US" sz="1600" smtClean="0"/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mat[2][2]=7;</a:t>
            </a:r>
          </a:p>
          <a:p>
            <a:pPr eaLnBrk="1" hangingPunct="1"/>
            <a:r>
              <a:rPr lang="en-US" sz="1600" smtClean="0"/>
              <a:t>This line sets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 smtClean="0"/>
              <a:t> spot 2 to 7.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226949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33580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674446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The for each loop works quite well as tool to print a matrix.</a:t>
            </a:r>
          </a:p>
          <a:p>
            <a:pPr eaLnBrk="1" hangingPunct="1"/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18018117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The for each loop works quite well as tool to print a matrix.</a:t>
            </a:r>
          </a:p>
          <a:p>
            <a:pPr eaLnBrk="1" hangingPunct="1"/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10554024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05304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1806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794827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04058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76242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9838858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062814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2111422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758979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52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4651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3944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1152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7615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7597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This loop starts run at 1 and increments run by two each iteration.  The loop will continue to run as long as run is less than 7.</a:t>
            </a:r>
          </a:p>
          <a:p>
            <a:r>
              <a:rPr lang="en-US" sz="1600" smtClean="0"/>
              <a:t>The loop will stop when the condition run&lt;7 fails.  The condition will fail when run equals 7.</a:t>
            </a:r>
          </a:p>
          <a:p>
            <a:endParaRPr lang="en-US" sz="1600" smtClean="0"/>
          </a:p>
          <a:p>
            <a:r>
              <a:rPr lang="en-US" sz="1600" smtClean="0"/>
              <a:t>run begins with the value 1</a:t>
            </a:r>
          </a:p>
          <a:p>
            <a:r>
              <a:rPr lang="en-US" sz="1600" smtClean="0"/>
              <a:t>Iteration 1 – print run(1)     run = 1 + 2</a:t>
            </a:r>
          </a:p>
          <a:p>
            <a:r>
              <a:rPr lang="en-US" sz="1600" smtClean="0"/>
              <a:t>Iteration 2 – print run(3)     run = 3 + 2</a:t>
            </a:r>
          </a:p>
          <a:p>
            <a:r>
              <a:rPr lang="en-US" sz="1600" smtClean="0"/>
              <a:t>Iteration 3 – print run(5)     run = 5 + 2</a:t>
            </a:r>
          </a:p>
          <a:p>
            <a:r>
              <a:rPr lang="en-US" sz="1600" smtClean="0"/>
              <a:t>The loop condition fails when run reaches the value 7 as 7 is not less than 7. </a:t>
            </a:r>
          </a:p>
          <a:p>
            <a:endParaRPr lang="en-US" sz="1600" smtClean="0"/>
          </a:p>
          <a:p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161968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949DC-8EF5-43DD-9754-3E33BE353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4FB5C-D4D2-4428-8FB5-387338918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4FF71-8E8B-45F7-B7C0-7AB2C8B6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3228C-B6A6-4378-B51D-DB0FEC5C2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525A3-00D2-47C0-AD4B-5C9ABB9E7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0F54E-FBED-44F2-9993-93311522B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5E3C7-B77A-4091-A256-E2202056C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42EF6-2052-4F04-9873-C54F6EB50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DA7EA-B0CF-4940-AC36-B2D269961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22429-3CC1-40C2-93D0-6CE1F5ECF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3086-57BC-4614-BF86-230E0C16C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E8192DD9-5410-4C84-8C0D-470240DE0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8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2019 AP CS A EXAM</a:t>
            </a: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</a:t>
            </a: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1</a:t>
            </a: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</a:t>
            </a: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Logic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802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6705600" cy="181588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Algorithm problems often use array and strings, but like this year, they sometimes just use simple loops and method calls.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0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609600" y="1447800"/>
            <a:ext cx="7794121" cy="3108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003300"/>
              </a:solidFill>
            </a:endParaRPr>
          </a:p>
          <a:p>
            <a:r>
              <a:rPr lang="en-US" sz="3200" dirty="0"/>
              <a:t>for(</a:t>
            </a:r>
            <a:r>
              <a:rPr lang="en-US" sz="3200" dirty="0" err="1"/>
              <a:t>int</a:t>
            </a:r>
            <a:r>
              <a:rPr lang="en-US" sz="3200" dirty="0"/>
              <a:t> </a:t>
            </a:r>
            <a:r>
              <a:rPr lang="en-US" sz="3200" dirty="0" err="1"/>
              <a:t>aplus</a:t>
            </a:r>
            <a:r>
              <a:rPr lang="en-US" sz="3200" dirty="0"/>
              <a:t>=1; </a:t>
            </a:r>
            <a:r>
              <a:rPr lang="en-US" sz="3200" dirty="0" err="1"/>
              <a:t>aplus</a:t>
            </a:r>
            <a:r>
              <a:rPr lang="en-US" sz="3200" dirty="0"/>
              <a:t>&lt;7; </a:t>
            </a:r>
            <a:r>
              <a:rPr lang="en-US" sz="3200" dirty="0" err="1"/>
              <a:t>aplus</a:t>
            </a:r>
            <a:r>
              <a:rPr lang="en-US" sz="3200" dirty="0"/>
              <a:t>+=2)</a:t>
            </a:r>
          </a:p>
          <a:p>
            <a:r>
              <a:rPr lang="en-US" sz="3200" dirty="0"/>
              <a:t>{</a:t>
            </a:r>
          </a:p>
          <a:p>
            <a:r>
              <a:rPr lang="en-US" sz="3200" dirty="0"/>
              <a:t>   </a:t>
            </a:r>
            <a:r>
              <a:rPr lang="en-US" sz="3200" dirty="0" err="1"/>
              <a:t>out.println</a:t>
            </a:r>
            <a:r>
              <a:rPr lang="en-US" sz="3200" dirty="0"/>
              <a:t>("comp");</a:t>
            </a:r>
          </a:p>
          <a:p>
            <a:r>
              <a:rPr lang="en-US" sz="3200" dirty="0"/>
              <a:t>   </a:t>
            </a:r>
            <a:r>
              <a:rPr lang="en-US" sz="3200" dirty="0" err="1"/>
              <a:t>out.println</a:t>
            </a:r>
            <a:r>
              <a:rPr lang="en-US" sz="3200" dirty="0"/>
              <a:t>( </a:t>
            </a:r>
            <a:r>
              <a:rPr lang="en-US" sz="3200" dirty="0" err="1"/>
              <a:t>aplus</a:t>
            </a:r>
            <a:r>
              <a:rPr lang="en-US" sz="3200" dirty="0"/>
              <a:t> );</a:t>
            </a:r>
          </a:p>
          <a:p>
            <a:r>
              <a:rPr lang="en-US" sz="3200" dirty="0"/>
              <a:t>}</a:t>
            </a:r>
            <a:endParaRPr lang="en-US" sz="3200" b="0" dirty="0">
              <a:latin typeface="Courier New" pitchFamily="49" charset="0"/>
            </a:endParaRPr>
          </a:p>
          <a:p>
            <a:endParaRPr lang="en-US" b="0" dirty="0">
              <a:latin typeface="Courier New" pitchFamily="49" charset="0"/>
            </a:endParaRPr>
          </a:p>
        </p:txBody>
      </p:sp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6019800" y="2743200"/>
            <a:ext cx="2286000" cy="3516313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FF0000"/>
                </a:solidFill>
              </a:rPr>
              <a:t>OUTPUT</a:t>
            </a:r>
            <a:br>
              <a:rPr lang="en-US" u="sng">
                <a:solidFill>
                  <a:srgbClr val="FF0000"/>
                </a:solidFill>
              </a:rPr>
            </a:br>
            <a:r>
              <a:rPr lang="en-US"/>
              <a:t>comp</a:t>
            </a:r>
            <a:br>
              <a:rPr lang="en-US"/>
            </a:br>
            <a:r>
              <a:rPr lang="en-US"/>
              <a:t>1</a:t>
            </a:r>
            <a:br>
              <a:rPr lang="en-US"/>
            </a:br>
            <a:r>
              <a:rPr lang="en-US"/>
              <a:t>comp</a:t>
            </a:r>
            <a:br>
              <a:rPr lang="en-US"/>
            </a:br>
            <a:r>
              <a:rPr lang="en-US"/>
              <a:t>3</a:t>
            </a:r>
            <a:br>
              <a:rPr lang="en-US"/>
            </a:br>
            <a:r>
              <a:rPr lang="en-US"/>
              <a:t>comp</a:t>
            </a:r>
            <a:br>
              <a:rPr lang="en-US"/>
            </a:br>
            <a:r>
              <a:rPr lang="en-US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39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762000" y="1752600"/>
            <a:ext cx="5670550" cy="35036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/>
              <a:t>int run=25;   				</a:t>
            </a:r>
          </a:p>
          <a:p>
            <a:r>
              <a:rPr lang="en-US" sz="3200"/>
              <a:t>while(run&gt;=10)  		 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out.println(run); </a:t>
            </a:r>
          </a:p>
          <a:p>
            <a:r>
              <a:rPr lang="en-US" sz="3200"/>
              <a:t>   out.println("loop");	</a:t>
            </a:r>
          </a:p>
          <a:p>
            <a:r>
              <a:rPr lang="en-US" sz="3200"/>
              <a:t>   run=run-5;		 	</a:t>
            </a:r>
          </a:p>
          <a:p>
            <a:r>
              <a:rPr lang="en-US" sz="3200"/>
              <a:t>}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667000" y="69373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800" b="0">
              <a:latin typeface="Times New Roman" pitchFamily="18" charset="0"/>
            </a:endParaRP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6400800" y="1600200"/>
            <a:ext cx="2286000" cy="40084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br>
              <a:rPr lang="en-US" sz="3200" u="sng">
                <a:solidFill>
                  <a:srgbClr val="FF0000"/>
                </a:solidFill>
              </a:rPr>
            </a:br>
            <a:r>
              <a:rPr lang="en-US" sz="2800"/>
              <a:t>25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20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15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10</a:t>
            </a:r>
            <a:br>
              <a:rPr lang="en-US" sz="2800"/>
            </a:br>
            <a:r>
              <a:rPr lang="en-US" sz="2800"/>
              <a:t>loop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34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791200" y="4360247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2019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1</a:t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81000" y="914400"/>
            <a:ext cx="87630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ublic static </a:t>
            </a:r>
            <a:r>
              <a:rPr lang="en-US" sz="2400" dirty="0" err="1" smtClean="0"/>
              <a:t>numberOfLeapYears</a:t>
            </a:r>
            <a:r>
              <a:rPr lang="en-US" sz="2400" dirty="0" smtClean="0"/>
              <a:t>( </a:t>
            </a:r>
            <a:r>
              <a:rPr lang="en-US" sz="2400" dirty="0" err="1" smtClean="0"/>
              <a:t>int</a:t>
            </a:r>
            <a:r>
              <a:rPr lang="en-US" sz="2400" dirty="0" smtClean="0"/>
              <a:t> year1, </a:t>
            </a:r>
            <a:r>
              <a:rPr lang="en-US" sz="2400" dirty="0" err="1" smtClean="0"/>
              <a:t>int</a:t>
            </a:r>
            <a:r>
              <a:rPr lang="en-US" sz="2400" dirty="0" smtClean="0"/>
              <a:t> year2 )</a:t>
            </a:r>
          </a:p>
          <a:p>
            <a:r>
              <a:rPr lang="en-US" sz="2400" dirty="0" smtClean="0"/>
              <a:t>{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int</a:t>
            </a:r>
            <a:r>
              <a:rPr lang="en-US" sz="2400" dirty="0" smtClean="0"/>
              <a:t> count = 0;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for(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aplus</a:t>
            </a:r>
            <a:r>
              <a:rPr lang="en-US" sz="2400" dirty="0" smtClean="0"/>
              <a:t> = year1; </a:t>
            </a:r>
            <a:r>
              <a:rPr lang="en-US" sz="2400" dirty="0" err="1" smtClean="0"/>
              <a:t>aplus</a:t>
            </a:r>
            <a:r>
              <a:rPr lang="en-US" sz="2400" dirty="0" smtClean="0"/>
              <a:t>&lt;=year2; </a:t>
            </a:r>
            <a:r>
              <a:rPr lang="en-US" sz="2400" dirty="0" err="1" smtClean="0"/>
              <a:t>aplus</a:t>
            </a:r>
            <a:r>
              <a:rPr lang="en-US" sz="2400" dirty="0" smtClean="0"/>
              <a:t>++)</a:t>
            </a:r>
          </a:p>
          <a:p>
            <a:r>
              <a:rPr lang="en-US" sz="2400" dirty="0" smtClean="0"/>
              <a:t>  {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if( </a:t>
            </a:r>
            <a:r>
              <a:rPr lang="en-US" sz="2400" dirty="0" err="1" smtClean="0"/>
              <a:t>isLeapYear</a:t>
            </a:r>
            <a:r>
              <a:rPr lang="en-US" sz="2400" dirty="0" smtClean="0"/>
              <a:t>( </a:t>
            </a:r>
            <a:r>
              <a:rPr lang="en-US" sz="2400" dirty="0" err="1" smtClean="0"/>
              <a:t>aplus</a:t>
            </a:r>
            <a:r>
              <a:rPr lang="en-US" sz="2400" dirty="0" smtClean="0"/>
              <a:t> ) 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count++;</a:t>
            </a:r>
            <a:br>
              <a:rPr lang="en-US" sz="2400" dirty="0" smtClean="0"/>
            </a:br>
            <a:r>
              <a:rPr lang="en-US" sz="2400" dirty="0" smtClean="0"/>
              <a:t>  }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return count;</a:t>
            </a:r>
            <a:br>
              <a:rPr lang="en-US" sz="2400" dirty="0" smtClean="0"/>
            </a:br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70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562600" y="43434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2019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1</a:t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9067800" cy="22467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800" dirty="0"/>
              <a:t>public </a:t>
            </a:r>
            <a:r>
              <a:rPr lang="en-US" sz="2800" dirty="0" smtClean="0"/>
              <a:t>static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dayOfWeek</a:t>
            </a:r>
            <a:r>
              <a:rPr lang="en-US" sz="2800" dirty="0" smtClean="0"/>
              <a:t>(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smtClean="0"/>
              <a:t>m, </a:t>
            </a:r>
            <a:r>
              <a:rPr lang="en-US" sz="2800" dirty="0" err="1" smtClean="0"/>
              <a:t>int</a:t>
            </a:r>
            <a:r>
              <a:rPr lang="en-US" sz="2800" dirty="0" smtClean="0"/>
              <a:t> d, </a:t>
            </a:r>
            <a:r>
              <a:rPr lang="en-US" sz="2800" dirty="0" err="1" smtClean="0"/>
              <a:t>int</a:t>
            </a:r>
            <a:r>
              <a:rPr lang="en-US" sz="2800" dirty="0" smtClean="0"/>
              <a:t> y </a:t>
            </a:r>
            <a:r>
              <a:rPr lang="en-US" sz="2800" dirty="0"/>
              <a:t>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return ( </a:t>
            </a:r>
            <a:r>
              <a:rPr lang="en-US" sz="2800" dirty="0" err="1" smtClean="0"/>
              <a:t>firstDayOfYear</a:t>
            </a:r>
            <a:r>
              <a:rPr lang="en-US" sz="2800" dirty="0" smtClean="0"/>
              <a:t>( y ) +</a:t>
            </a:r>
          </a:p>
          <a:p>
            <a:r>
              <a:rPr lang="en-US" sz="2800" dirty="0"/>
              <a:t>	</a:t>
            </a:r>
            <a:r>
              <a:rPr lang="en-US" sz="2800" dirty="0" err="1" smtClean="0"/>
              <a:t>dayOfYear</a:t>
            </a:r>
            <a:r>
              <a:rPr lang="en-US" sz="2800" dirty="0" smtClean="0"/>
              <a:t>( m, d, y ) – 1 ) % 7;</a:t>
            </a:r>
            <a:endParaRPr lang="en-US" sz="2800" dirty="0"/>
          </a:p>
          <a:p>
            <a:r>
              <a:rPr lang="en-US" sz="2800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66952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2</a:t>
            </a: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015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16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Triangle(int a, int b, int c)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sideA=a;</a:t>
            </a:r>
          </a:p>
          <a:p>
            <a:r>
              <a:rPr lang="en-US" sz="3200">
                <a:solidFill>
                  <a:schemeClr val="tx2"/>
                </a:solidFill>
              </a:rPr>
              <a:t>   sideB=b;</a:t>
            </a:r>
          </a:p>
          <a:p>
            <a:r>
              <a:rPr lang="en-US" sz="3200">
                <a:solidFill>
                  <a:schemeClr val="tx2"/>
                </a:solidFill>
              </a:rPr>
              <a:t>   sideC=c;</a:t>
            </a:r>
          </a:p>
          <a:p>
            <a:r>
              <a:rPr lang="en-US" sz="320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865938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Constructors are similar to methods.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Constructors set the properties of an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object to an initial state.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1371600" y="1828800"/>
            <a:ext cx="574516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void setSideA(</a:t>
            </a:r>
            <a:r>
              <a:rPr lang="en-US" sz="3200">
                <a:solidFill>
                  <a:srgbClr val="FF0000"/>
                </a:solidFill>
              </a:rPr>
              <a:t>int a </a:t>
            </a:r>
            <a:r>
              <a:rPr lang="en-US" sz="3200"/>
              <a:t>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  sideA=a;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1524000" y="4800600"/>
            <a:ext cx="5770563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Modifier methods are methods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that change the properties of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an object.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1371600" y="1752600"/>
            <a:ext cx="4392613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int getSideA()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return sideA;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447800" y="4343400"/>
            <a:ext cx="6324600" cy="1809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Accessor methods are methods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that retrieve or grant access to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the properties of an object, but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do not make any changes.</a:t>
            </a:r>
            <a:endParaRPr lang="en-US" sz="2400"/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46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class Triangle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sideA;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sideB;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sideC;</a:t>
            </a:r>
          </a:p>
          <a:p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383338" cy="9540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Instance variables store the state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information for an object.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2400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              </a:t>
            </a: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</a:t>
            </a:r>
          </a:p>
          <a:p>
            <a:pPr algn="ctr">
              <a:defRPr/>
            </a:pP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</a:t>
            </a: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		Class</a:t>
            </a:r>
            <a:b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                           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6400800" y="5181600"/>
            <a:ext cx="251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2019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2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57200" y="81170"/>
            <a:ext cx="8458200" cy="618630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ublic class </a:t>
            </a:r>
            <a:r>
              <a:rPr lang="en-US" dirty="0" err="1"/>
              <a:t>StepTracker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private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steps, </a:t>
            </a:r>
            <a:r>
              <a:rPr lang="en-US" dirty="0" err="1" smtClean="0"/>
              <a:t>aDays</a:t>
            </a:r>
            <a:r>
              <a:rPr lang="en-US" dirty="0"/>
              <a:t>, </a:t>
            </a:r>
            <a:r>
              <a:rPr lang="en-US" dirty="0" err="1" smtClean="0"/>
              <a:t>minSteps</a:t>
            </a:r>
            <a:r>
              <a:rPr lang="en-US" dirty="0"/>
              <a:t>, days;</a:t>
            </a:r>
          </a:p>
          <a:p>
            <a:endParaRPr lang="en-US" dirty="0"/>
          </a:p>
          <a:p>
            <a:r>
              <a:rPr lang="en-US" dirty="0" smtClean="0"/>
              <a:t>  public </a:t>
            </a:r>
            <a:r>
              <a:rPr lang="en-US" dirty="0" err="1"/>
              <a:t>StepTracker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m)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minSteps</a:t>
            </a:r>
            <a:r>
              <a:rPr lang="en-US" dirty="0" smtClean="0"/>
              <a:t>=m</a:t>
            </a:r>
            <a:r>
              <a:rPr lang="en-US" dirty="0"/>
              <a:t>;</a:t>
            </a:r>
          </a:p>
          <a:p>
            <a:r>
              <a:rPr lang="en-US" dirty="0" smtClean="0"/>
              <a:t>    </a:t>
            </a:r>
            <a:r>
              <a:rPr lang="en-US" dirty="0" smtClean="0"/>
              <a:t>steps=</a:t>
            </a:r>
            <a:r>
              <a:rPr lang="en-US" dirty="0" err="1" smtClean="0"/>
              <a:t>aDays</a:t>
            </a:r>
            <a:r>
              <a:rPr lang="en-US" dirty="0" smtClean="0"/>
              <a:t>=days=0</a:t>
            </a:r>
            <a:r>
              <a:rPr lang="en-US" dirty="0"/>
              <a:t>;</a:t>
            </a:r>
          </a:p>
          <a:p>
            <a:r>
              <a:rPr lang="en-US" dirty="0" smtClean="0"/>
              <a:t>  }</a:t>
            </a:r>
            <a:endParaRPr lang="en-US" dirty="0"/>
          </a:p>
          <a:p>
            <a:r>
              <a:rPr lang="en-US" dirty="0" smtClean="0"/>
              <a:t>  public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activeDays</a:t>
            </a:r>
            <a:r>
              <a:rPr lang="en-US" dirty="0"/>
              <a:t>()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aDays</a:t>
            </a:r>
            <a:r>
              <a:rPr lang="en-US" dirty="0"/>
              <a:t>;</a:t>
            </a:r>
          </a:p>
          <a:p>
            <a:r>
              <a:rPr lang="en-US" dirty="0" smtClean="0"/>
              <a:t>  }</a:t>
            </a:r>
            <a:endParaRPr lang="en-US" dirty="0"/>
          </a:p>
          <a:p>
            <a:r>
              <a:rPr lang="en-US" dirty="0" smtClean="0"/>
              <a:t>  public </a:t>
            </a:r>
            <a:r>
              <a:rPr lang="en-US" dirty="0"/>
              <a:t>double </a:t>
            </a:r>
            <a:r>
              <a:rPr lang="en-US" dirty="0" err="1"/>
              <a:t>averageSteps</a:t>
            </a:r>
            <a:r>
              <a:rPr lang="en-US" dirty="0"/>
              <a:t>() {</a:t>
            </a:r>
          </a:p>
          <a:p>
            <a:r>
              <a:rPr lang="en-US" dirty="0" smtClean="0"/>
              <a:t>    return </a:t>
            </a:r>
            <a:r>
              <a:rPr lang="en-US" dirty="0"/>
              <a:t>steps==0?0.0:(double)steps/days</a:t>
            </a:r>
            <a:r>
              <a:rPr lang="en-US" dirty="0" smtClean="0"/>
              <a:t>;    </a:t>
            </a:r>
            <a:r>
              <a:rPr lang="en-US" dirty="0" smtClean="0">
                <a:solidFill>
                  <a:srgbClr val="009900"/>
                </a:solidFill>
              </a:rPr>
              <a:t>//could just use an if</a:t>
            </a:r>
            <a:endParaRPr lang="en-US" dirty="0">
              <a:solidFill>
                <a:srgbClr val="009900"/>
              </a:solidFill>
            </a:endParaRPr>
          </a:p>
          <a:p>
            <a:r>
              <a:rPr lang="en-US" dirty="0" smtClean="0"/>
              <a:t>  }                                                                             </a:t>
            </a:r>
            <a:r>
              <a:rPr lang="en-US" dirty="0" smtClean="0">
                <a:solidFill>
                  <a:srgbClr val="009900"/>
                </a:solidFill>
              </a:rPr>
              <a:t>//felt like living on </a:t>
            </a:r>
          </a:p>
          <a:p>
            <a:r>
              <a:rPr lang="en-US" dirty="0" smtClean="0"/>
              <a:t>  public </a:t>
            </a:r>
            <a:r>
              <a:rPr lang="en-US" dirty="0"/>
              <a:t>void </a:t>
            </a:r>
            <a:r>
              <a:rPr lang="en-US" dirty="0" err="1"/>
              <a:t>addDailySteps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st</a:t>
            </a:r>
            <a:r>
              <a:rPr lang="en-US" dirty="0"/>
              <a:t>) </a:t>
            </a:r>
            <a:r>
              <a:rPr lang="en-US" dirty="0" smtClean="0"/>
              <a:t>{                    </a:t>
            </a:r>
            <a:r>
              <a:rPr lang="en-US" dirty="0" smtClean="0">
                <a:solidFill>
                  <a:srgbClr val="009900"/>
                </a:solidFill>
              </a:rPr>
              <a:t>//the wild side</a:t>
            </a:r>
            <a:endParaRPr lang="en-US" dirty="0">
              <a:solidFill>
                <a:srgbClr val="009900"/>
              </a:solidFill>
            </a:endParaRPr>
          </a:p>
          <a:p>
            <a:r>
              <a:rPr lang="en-US" dirty="0" smtClean="0"/>
              <a:t>    steps</a:t>
            </a:r>
            <a:r>
              <a:rPr lang="en-US" dirty="0"/>
              <a:t>+=</a:t>
            </a:r>
            <a:r>
              <a:rPr lang="en-US" dirty="0" err="1"/>
              <a:t>st</a:t>
            </a:r>
            <a:r>
              <a:rPr lang="en-US" dirty="0"/>
              <a:t>;</a:t>
            </a:r>
          </a:p>
          <a:p>
            <a:r>
              <a:rPr lang="en-US" dirty="0" smtClean="0"/>
              <a:t>    days</a:t>
            </a:r>
            <a:r>
              <a:rPr lang="en-US" dirty="0"/>
              <a:t>++;</a:t>
            </a:r>
          </a:p>
          <a:p>
            <a:r>
              <a:rPr lang="en-US" dirty="0" smtClean="0"/>
              <a:t>    if(</a:t>
            </a:r>
            <a:r>
              <a:rPr lang="en-US" dirty="0" err="1" smtClean="0"/>
              <a:t>st</a:t>
            </a:r>
            <a:r>
              <a:rPr lang="en-US" dirty="0"/>
              <a:t>&gt;=</a:t>
            </a:r>
            <a:r>
              <a:rPr lang="en-US" dirty="0" err="1" smtClean="0"/>
              <a:t>minSteps</a:t>
            </a:r>
            <a:r>
              <a:rPr lang="en-US" dirty="0"/>
              <a:t>) 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aDays</a:t>
            </a:r>
            <a:r>
              <a:rPr lang="en-US" dirty="0"/>
              <a:t>++;</a:t>
            </a:r>
          </a:p>
          <a:p>
            <a:r>
              <a:rPr lang="en-US" dirty="0" smtClean="0"/>
              <a:t>   }</a:t>
            </a:r>
            <a:endParaRPr lang="en-US" dirty="0"/>
          </a:p>
          <a:p>
            <a:r>
              <a:rPr lang="en-US" dirty="0" smtClean="0"/>
              <a:t>  }</a:t>
            </a:r>
            <a:endParaRPr lang="en-US" dirty="0"/>
          </a:p>
          <a:p>
            <a:r>
              <a:rPr lang="en-US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3</a:t>
            </a: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5729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6705600" cy="1800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 typical ArrayList question involves putting something into an ArrayList and removing something from an ArrayList.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600200" y="482949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34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76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-8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44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22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-998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922362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err="1"/>
              <a:t>Arraylist</a:t>
            </a:r>
            <a:r>
              <a:rPr lang="en-US" sz="3200" dirty="0"/>
              <a:t> is a class that houses an</a:t>
            </a:r>
          </a:p>
          <a:p>
            <a:pPr eaLnBrk="1" hangingPunct="1"/>
            <a:r>
              <a:rPr lang="en-US" sz="3200" dirty="0"/>
              <a:t>array.  </a:t>
            </a:r>
            <a:br>
              <a:rPr lang="en-US" sz="3200" dirty="0"/>
            </a:br>
            <a:r>
              <a:rPr lang="en-US" sz="3200" dirty="0" smtClean="0"/>
              <a:t>An </a:t>
            </a:r>
            <a:r>
              <a:rPr lang="en-US" sz="3200" dirty="0" err="1"/>
              <a:t>ArrayList</a:t>
            </a:r>
            <a:r>
              <a:rPr lang="en-US" sz="3200" dirty="0"/>
              <a:t> can store any type.</a:t>
            </a:r>
          </a:p>
          <a:p>
            <a:pPr eaLnBrk="1" hangingPunct="1"/>
            <a:r>
              <a:rPr lang="en-US" sz="3200" dirty="0" smtClean="0"/>
              <a:t>All </a:t>
            </a:r>
            <a:r>
              <a:rPr lang="en-US" sz="3200" dirty="0" err="1"/>
              <a:t>ArrayLists</a:t>
            </a:r>
            <a:r>
              <a:rPr lang="en-US" sz="3200" dirty="0"/>
              <a:t> store the first reference</a:t>
            </a:r>
          </a:p>
          <a:p>
            <a:pPr eaLnBrk="1" hangingPunct="1"/>
            <a:r>
              <a:rPr lang="en-US" sz="3200" dirty="0"/>
              <a:t>at spot / index position 0.</a:t>
            </a:r>
          </a:p>
          <a:p>
            <a:pPr eaLnBrk="1" hangingPunct="1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600200" y="482949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34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76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-8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44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22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-998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0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240642" name="Group 2"/>
          <p:cNvGraphicFramePr>
            <a:graphicFrameLocks noGrp="1"/>
          </p:cNvGraphicFramePr>
          <p:nvPr/>
        </p:nvGraphicFramePr>
        <p:xfrm>
          <a:off x="609600" y="533400"/>
          <a:ext cx="8077200" cy="5340351"/>
        </p:xfrm>
        <a:graphic>
          <a:graphicData uri="http://schemas.openxmlformats.org/drawingml/2006/table">
            <a:tbl>
              <a:tblPr/>
              <a:tblGrid>
                <a:gridCol w="2720975"/>
                <a:gridCol w="5356225"/>
              </a:tblGrid>
              <a:tr h="14763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ArrayList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frequently used methods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to the end of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at spot – shifts items up-&gt;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set(spot,item)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put item at spot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z[spot]=item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get(spot)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item at spot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 z[spot]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size()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# of items in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an item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clear()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all items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4" name="Text Box 33"/>
          <p:cNvSpPr txBox="1">
            <a:spLocks noChangeArrowheads="1"/>
          </p:cNvSpPr>
          <p:nvPr/>
        </p:nvSpPr>
        <p:spPr bwMode="auto">
          <a:xfrm>
            <a:off x="2057400" y="6019800"/>
            <a:ext cx="5105400" cy="531813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import  java.util.ArrayList;</a:t>
            </a:r>
          </a:p>
        </p:txBody>
      </p:sp>
    </p:spTree>
    <p:extLst>
      <p:ext uri="{BB962C8B-B14F-4D97-AF65-F5344CB8AC3E}">
        <p14:creationId xmlns:p14="http://schemas.microsoft.com/office/powerpoint/2010/main" val="14666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609600" y="1981200"/>
            <a:ext cx="8763000" cy="3081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tx2"/>
                </a:solidFill>
              </a:rPr>
              <a:t>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 ray;</a:t>
            </a:r>
          </a:p>
          <a:p>
            <a:pPr eaLnBrk="1" hangingPunct="1"/>
            <a:r>
              <a:rPr lang="en-US" sz="2800">
                <a:solidFill>
                  <a:schemeClr val="tx2"/>
                </a:solidFill>
              </a:rPr>
              <a:t>ray = new ArrayList&lt;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&gt;();   	</a:t>
            </a:r>
          </a:p>
          <a:p>
            <a:pPr eaLnBrk="1" hangingPunct="1"/>
            <a:r>
              <a:rPr lang="en-US" sz="2800"/>
              <a:t>ray.add("hello");</a:t>
            </a:r>
          </a:p>
          <a:p>
            <a:pPr eaLnBrk="1" hangingPunct="1"/>
            <a:r>
              <a:rPr lang="en-US" sz="2800"/>
              <a:t>ray.add("whoot");</a:t>
            </a:r>
            <a:br>
              <a:rPr lang="en-US" sz="2800"/>
            </a:br>
            <a:r>
              <a:rPr lang="en-US" sz="2800"/>
              <a:t>ray.add("contests");</a:t>
            </a:r>
            <a:br>
              <a:rPr lang="en-US" sz="2800"/>
            </a:br>
            <a:r>
              <a:rPr lang="en-US" sz="2800"/>
              <a:t>out.println(ray.get(0).charAt(0));</a:t>
            </a:r>
          </a:p>
          <a:p>
            <a:pPr eaLnBrk="1" hangingPunct="1"/>
            <a:r>
              <a:rPr lang="en-US" sz="2800"/>
              <a:t>out.println(ray.get(2).charAt(0));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914400" y="5486400"/>
            <a:ext cx="5410200" cy="531813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3333CC"/>
                </a:solidFill>
              </a:rPr>
              <a:t>ray stores String references.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6781800" y="2057400"/>
            <a:ext cx="1981200" cy="18113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sz="3200"/>
              <a:t>h</a:t>
            </a:r>
            <a:br>
              <a:rPr lang="en-US" sz="3200"/>
            </a:br>
            <a:r>
              <a:rPr lang="en-US" sz="3200"/>
              <a:t>c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69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724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spot=list.size()-1;</a:t>
            </a:r>
            <a:br>
              <a:rPr lang="en-US" sz="2800"/>
            </a:br>
            <a:r>
              <a:rPr lang="en-US" sz="2800"/>
              <a:t>while(spot&gt;=0)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   spot--;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   </a:t>
            </a:r>
            <a:r>
              <a:rPr lang="en-US" sz="2400" dirty="0"/>
              <a:t>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through the test more than once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-use the test to take the test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more time intensive problems last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-bubble answers on answer sheet as you go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-answer every question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</a:t>
            </a:r>
            <a:r>
              <a:rPr lang="en-US" sz="2400" dirty="0" smtClean="0"/>
              <a:t>time  - 90 minutes</a:t>
            </a:r>
            <a:endParaRPr lang="en-US" sz="2400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2655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for(int spot=list.size()-1; i&gt;=0; i--)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27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937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spot=0;</a:t>
            </a:r>
            <a:br>
              <a:rPr lang="en-US" sz="2800"/>
            </a:br>
            <a:r>
              <a:rPr lang="en-US" sz="2800"/>
              <a:t>while(spot&lt;list.size())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  <a:br>
              <a:rPr lang="en-US" sz="2800"/>
            </a:br>
            <a:r>
              <a:rPr lang="en-US" sz="2800"/>
              <a:t>   else</a:t>
            </a:r>
            <a:br>
              <a:rPr lang="en-US" sz="2800"/>
            </a:br>
            <a:r>
              <a:rPr lang="en-US" sz="2800"/>
              <a:t>      spot++;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26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562600" y="43434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2019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3</a:t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52400" y="558849"/>
            <a:ext cx="9296400" cy="569386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800" dirty="0"/>
              <a:t>public </a:t>
            </a:r>
            <a:r>
              <a:rPr lang="en-US" sz="2800" dirty="0" err="1"/>
              <a:t>ArrayList</a:t>
            </a:r>
            <a:r>
              <a:rPr lang="en-US" sz="2800" dirty="0"/>
              <a:t>&lt;String&gt; </a:t>
            </a:r>
            <a:r>
              <a:rPr lang="en-US" sz="2800" dirty="0" err="1" smtClean="0"/>
              <a:t>getDelimitersList</a:t>
            </a:r>
            <a:r>
              <a:rPr lang="en-US" sz="2800" dirty="0" smtClean="0"/>
              <a:t>(</a:t>
            </a:r>
          </a:p>
          <a:p>
            <a:r>
              <a:rPr lang="en-US" sz="2800" dirty="0" smtClean="0"/>
              <a:t>						String</a:t>
            </a:r>
            <a:r>
              <a:rPr lang="en-US" sz="2800" dirty="0"/>
              <a:t>[] tokens)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 smtClean="0"/>
              <a:t>     </a:t>
            </a:r>
            <a:r>
              <a:rPr lang="en-US" sz="2800" dirty="0" err="1" smtClean="0"/>
              <a:t>ArrayList</a:t>
            </a:r>
            <a:r>
              <a:rPr lang="en-US" sz="2800" dirty="0" smtClean="0"/>
              <a:t>&lt;String</a:t>
            </a:r>
            <a:r>
              <a:rPr lang="en-US" sz="2800" dirty="0"/>
              <a:t>&gt; </a:t>
            </a:r>
            <a:r>
              <a:rPr lang="en-US" sz="2800" dirty="0" smtClean="0"/>
              <a:t>fun;</a:t>
            </a:r>
          </a:p>
          <a:p>
            <a:r>
              <a:rPr lang="en-US" sz="2800" dirty="0" smtClean="0"/>
              <a:t>     fun </a:t>
            </a:r>
            <a:r>
              <a:rPr lang="en-US" sz="2800" dirty="0"/>
              <a:t>= new </a:t>
            </a:r>
            <a:r>
              <a:rPr lang="en-US" sz="2800" dirty="0" err="1"/>
              <a:t>ArrayList</a:t>
            </a:r>
            <a:r>
              <a:rPr lang="en-US" sz="2800" dirty="0"/>
              <a:t>&lt;String&gt;();</a:t>
            </a:r>
          </a:p>
          <a:p>
            <a:r>
              <a:rPr lang="en-US" sz="2800" dirty="0" smtClean="0"/>
              <a:t>     for</a:t>
            </a:r>
            <a:r>
              <a:rPr lang="en-US" sz="2800" dirty="0"/>
              <a:t>( String s : tokens )</a:t>
            </a:r>
          </a:p>
          <a:p>
            <a:r>
              <a:rPr lang="en-US" sz="2800" dirty="0" smtClean="0"/>
              <a:t>     {</a:t>
            </a:r>
            <a:endParaRPr lang="en-US" sz="2800" dirty="0"/>
          </a:p>
          <a:p>
            <a:r>
              <a:rPr lang="en-US" sz="2800" dirty="0"/>
              <a:t>	if( </a:t>
            </a:r>
            <a:r>
              <a:rPr lang="en-US" sz="2800" dirty="0" err="1"/>
              <a:t>s.equals</a:t>
            </a:r>
            <a:r>
              <a:rPr lang="en-US" sz="2800" dirty="0"/>
              <a:t>( </a:t>
            </a:r>
            <a:r>
              <a:rPr lang="en-US" sz="2800" dirty="0" err="1"/>
              <a:t>openDel</a:t>
            </a:r>
            <a:r>
              <a:rPr lang="en-US" sz="2800" dirty="0"/>
              <a:t> ) || 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s.equals</a:t>
            </a:r>
            <a:r>
              <a:rPr lang="en-US" sz="2800" dirty="0"/>
              <a:t>( </a:t>
            </a:r>
            <a:r>
              <a:rPr lang="en-US" sz="2800" dirty="0" err="1"/>
              <a:t>closeDel</a:t>
            </a:r>
            <a:r>
              <a:rPr lang="en-US" sz="2800" dirty="0"/>
              <a:t>) )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   </a:t>
            </a:r>
            <a:r>
              <a:rPr lang="en-US" sz="2800" dirty="0" err="1" smtClean="0"/>
              <a:t>fun.add</a:t>
            </a:r>
            <a:r>
              <a:rPr lang="en-US" sz="2800" dirty="0"/>
              <a:t>( s );</a:t>
            </a:r>
          </a:p>
          <a:p>
            <a:r>
              <a:rPr lang="en-US" sz="2800" dirty="0" smtClean="0"/>
              <a:t>     }</a:t>
            </a:r>
            <a:endParaRPr lang="en-US" sz="2800" dirty="0"/>
          </a:p>
          <a:p>
            <a:r>
              <a:rPr lang="en-US" sz="2800" dirty="0" smtClean="0"/>
              <a:t>     return </a:t>
            </a:r>
            <a:r>
              <a:rPr lang="en-US" sz="2800" dirty="0"/>
              <a:t>fun;</a:t>
            </a:r>
          </a:p>
          <a:p>
            <a:r>
              <a:rPr lang="en-US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1669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791200" y="4360247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2019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3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/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077200" cy="59093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dirty="0"/>
              <a:t>public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isBalanced</a:t>
            </a:r>
            <a:r>
              <a:rPr lang="en-US" dirty="0"/>
              <a:t>(</a:t>
            </a:r>
            <a:r>
              <a:rPr lang="en-US" dirty="0" err="1"/>
              <a:t>ArrayList</a:t>
            </a:r>
            <a:r>
              <a:rPr lang="en-US" dirty="0"/>
              <a:t>&lt;String&gt; delimiters)</a:t>
            </a:r>
          </a:p>
          <a:p>
            <a:r>
              <a:rPr lang="en-US" dirty="0"/>
              <a:t>{ 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closeCount</a:t>
            </a:r>
            <a:r>
              <a:rPr lang="en-US" dirty="0"/>
              <a:t> = 0;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openCount</a:t>
            </a:r>
            <a:r>
              <a:rPr lang="en-US" dirty="0"/>
              <a:t> = 0;</a:t>
            </a:r>
          </a:p>
          <a:p>
            <a:r>
              <a:rPr lang="en-US" dirty="0" smtClean="0"/>
              <a:t>     for</a:t>
            </a:r>
            <a:r>
              <a:rPr lang="en-US" dirty="0"/>
              <a:t>( String s : delimiters )</a:t>
            </a:r>
          </a:p>
          <a:p>
            <a:r>
              <a:rPr lang="en-US" dirty="0" smtClean="0"/>
              <a:t>     {</a:t>
            </a:r>
            <a:endParaRPr lang="en-US" dirty="0"/>
          </a:p>
          <a:p>
            <a:r>
              <a:rPr lang="en-US" dirty="0"/>
              <a:t>	if( </a:t>
            </a:r>
            <a:r>
              <a:rPr lang="en-US" dirty="0" err="1"/>
              <a:t>s.equals</a:t>
            </a:r>
            <a:r>
              <a:rPr lang="en-US" dirty="0"/>
              <a:t>( </a:t>
            </a:r>
            <a:r>
              <a:rPr lang="en-US" dirty="0" err="1"/>
              <a:t>openDel</a:t>
            </a:r>
            <a:r>
              <a:rPr lang="en-US" dirty="0"/>
              <a:t> ) )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</a:t>
            </a:r>
            <a:r>
              <a:rPr lang="en-US" dirty="0" smtClean="0"/>
              <a:t>   </a:t>
            </a:r>
            <a:r>
              <a:rPr lang="en-US" dirty="0" err="1" smtClean="0"/>
              <a:t>openCount</a:t>
            </a:r>
            <a:r>
              <a:rPr lang="en-US" dirty="0"/>
              <a:t>++;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</a:t>
            </a:r>
            <a:r>
              <a:rPr lang="en-US" dirty="0" smtClean="0"/>
              <a:t>else if</a:t>
            </a:r>
            <a:r>
              <a:rPr lang="en-US" dirty="0"/>
              <a:t>( </a:t>
            </a:r>
            <a:r>
              <a:rPr lang="en-US" dirty="0" err="1"/>
              <a:t>s.equals</a:t>
            </a:r>
            <a:r>
              <a:rPr lang="en-US" dirty="0"/>
              <a:t>( </a:t>
            </a:r>
            <a:r>
              <a:rPr lang="en-US" dirty="0" err="1"/>
              <a:t>closeDel</a:t>
            </a:r>
            <a:r>
              <a:rPr lang="en-US" dirty="0"/>
              <a:t> ) )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</a:t>
            </a:r>
            <a:r>
              <a:rPr lang="en-US" dirty="0" smtClean="0"/>
              <a:t>   </a:t>
            </a:r>
            <a:r>
              <a:rPr lang="en-US" dirty="0" err="1" smtClean="0"/>
              <a:t>closeCount</a:t>
            </a:r>
            <a:r>
              <a:rPr lang="en-US" dirty="0"/>
              <a:t>++;	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if( </a:t>
            </a:r>
            <a:r>
              <a:rPr lang="en-US" dirty="0" err="1"/>
              <a:t>closeCount</a:t>
            </a:r>
            <a:r>
              <a:rPr lang="en-US" dirty="0"/>
              <a:t> &gt; </a:t>
            </a:r>
            <a:r>
              <a:rPr lang="en-US" dirty="0" err="1"/>
              <a:t>openCount</a:t>
            </a:r>
            <a:r>
              <a:rPr lang="en-US" dirty="0"/>
              <a:t> )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</a:t>
            </a:r>
            <a:r>
              <a:rPr lang="en-US" dirty="0" smtClean="0"/>
              <a:t>   return </a:t>
            </a:r>
            <a:r>
              <a:rPr lang="en-US" dirty="0"/>
              <a:t>false;</a:t>
            </a:r>
          </a:p>
          <a:p>
            <a:r>
              <a:rPr lang="en-US" dirty="0"/>
              <a:t>	}			</a:t>
            </a:r>
          </a:p>
          <a:p>
            <a:r>
              <a:rPr lang="en-US" dirty="0" smtClean="0"/>
              <a:t>     }</a:t>
            </a:r>
            <a:endParaRPr lang="en-US" dirty="0"/>
          </a:p>
          <a:p>
            <a:r>
              <a:rPr lang="en-US" dirty="0" smtClean="0"/>
              <a:t>     return </a:t>
            </a:r>
            <a:r>
              <a:rPr lang="en-US" dirty="0" err="1"/>
              <a:t>closeCount</a:t>
            </a:r>
            <a:r>
              <a:rPr lang="en-US" dirty="0"/>
              <a:t> ==  </a:t>
            </a:r>
            <a:r>
              <a:rPr lang="en-US" dirty="0" err="1" smtClean="0"/>
              <a:t>openCount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1251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4</a:t>
            </a: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62806" y="1676400"/>
            <a:ext cx="7418387" cy="13849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Typically, 1 </a:t>
            </a:r>
            <a:r>
              <a:rPr lang="en-US" sz="2800" dirty="0"/>
              <a:t>question on the A test free response will require </a:t>
            </a:r>
            <a:r>
              <a:rPr lang="en-US" sz="2800" dirty="0" smtClean="0"/>
              <a:t>that students </a:t>
            </a:r>
            <a:r>
              <a:rPr lang="en-US" sz="2800" dirty="0"/>
              <a:t>manipulate a 2-dimensional </a:t>
            </a:r>
            <a:r>
              <a:rPr lang="en-US" sz="2800" dirty="0" smtClean="0"/>
              <a:t>array.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8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82948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0191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2959" name="Text Box 29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82960" name="Text Box 30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0206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0228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0306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91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2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3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4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15" name="Rectangle 1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276483" name="Group 3"/>
          <p:cNvGraphicFramePr>
            <a:graphicFrameLocks noGrp="1"/>
          </p:cNvGraphicFramePr>
          <p:nvPr/>
        </p:nvGraphicFramePr>
        <p:xfrm>
          <a:off x="6248400" y="3886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33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8078" name="Text Box 13"/>
          <p:cNvSpPr txBox="1">
            <a:spLocks noChangeArrowheads="1"/>
          </p:cNvSpPr>
          <p:nvPr/>
        </p:nvSpPr>
        <p:spPr bwMode="auto">
          <a:xfrm>
            <a:off x="1447800" y="2514600"/>
            <a:ext cx="5191125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  <a:p>
            <a:pPr eaLnBrk="1" hangingPunct="1"/>
            <a:r>
              <a:rPr lang="en-US" sz="2800"/>
              <a:t>mat[</a:t>
            </a:r>
            <a:r>
              <a:rPr lang="en-US" sz="2800">
                <a:solidFill>
                  <a:srgbClr val="008000"/>
                </a:solidFill>
              </a:rPr>
              <a:t>0</a:t>
            </a:r>
            <a:r>
              <a:rPr lang="en-US" sz="2800"/>
              <a:t>][</a:t>
            </a:r>
            <a:r>
              <a:rPr lang="en-US" sz="2800">
                <a:solidFill>
                  <a:srgbClr val="000066"/>
                </a:solidFill>
              </a:rPr>
              <a:t>1</a:t>
            </a:r>
            <a:r>
              <a:rPr lang="en-US" sz="2800"/>
              <a:t>]=2;</a:t>
            </a:r>
          </a:p>
        </p:txBody>
      </p:sp>
      <p:sp>
        <p:nvSpPr>
          <p:cNvPr id="88079" name="Text Box 14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76495" name="Group 15"/>
          <p:cNvGraphicFramePr>
            <a:graphicFrameLocks noGrp="1"/>
          </p:cNvGraphicFramePr>
          <p:nvPr/>
        </p:nvGraphicFramePr>
        <p:xfrm>
          <a:off x="6232525" y="4648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6505" name="Group 25"/>
          <p:cNvGraphicFramePr>
            <a:graphicFrameLocks noGrp="1"/>
          </p:cNvGraphicFramePr>
          <p:nvPr/>
        </p:nvGraphicFramePr>
        <p:xfrm>
          <a:off x="6232525" y="5410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6515" name="Group 35"/>
          <p:cNvGraphicFramePr>
            <a:graphicFrameLocks noGrp="1"/>
          </p:cNvGraphicFramePr>
          <p:nvPr/>
        </p:nvGraphicFramePr>
        <p:xfrm>
          <a:off x="4860925" y="38862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8110" name="Line 45"/>
          <p:cNvSpPr>
            <a:spLocks noChangeShapeType="1"/>
          </p:cNvSpPr>
          <p:nvPr/>
        </p:nvSpPr>
        <p:spPr bwMode="auto">
          <a:xfrm>
            <a:off x="5318125" y="4191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1" name="Line 46"/>
          <p:cNvSpPr>
            <a:spLocks noChangeShapeType="1"/>
          </p:cNvSpPr>
          <p:nvPr/>
        </p:nvSpPr>
        <p:spPr bwMode="auto">
          <a:xfrm>
            <a:off x="5318125" y="4953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2" name="Line 47"/>
          <p:cNvSpPr>
            <a:spLocks noChangeShapeType="1"/>
          </p:cNvSpPr>
          <p:nvPr/>
        </p:nvSpPr>
        <p:spPr bwMode="auto">
          <a:xfrm>
            <a:off x="5318125" y="5638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3" name="Text Box 48"/>
          <p:cNvSpPr txBox="1">
            <a:spLocks noChangeArrowheads="1"/>
          </p:cNvSpPr>
          <p:nvPr/>
        </p:nvSpPr>
        <p:spPr bwMode="auto">
          <a:xfrm>
            <a:off x="4403725" y="39624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008000"/>
                </a:solidFill>
              </a:rPr>
              <a:t>0</a:t>
            </a:r>
            <a:r>
              <a:rPr lang="en-US" sz="2400">
                <a:solidFill>
                  <a:srgbClr val="FF0000"/>
                </a:solidFill>
              </a:rPr>
              <a:t/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88114" name="Text Box 49"/>
          <p:cNvSpPr txBox="1">
            <a:spLocks noChangeArrowheads="1"/>
          </p:cNvSpPr>
          <p:nvPr/>
        </p:nvSpPr>
        <p:spPr bwMode="auto">
          <a:xfrm>
            <a:off x="1219200" y="4038600"/>
            <a:ext cx="14478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Which</a:t>
            </a:r>
            <a:br>
              <a:rPr lang="en-US" sz="2800">
                <a:solidFill>
                  <a:srgbClr val="008000"/>
                </a:solidFill>
              </a:rPr>
            </a:br>
            <a:r>
              <a:rPr lang="en-US" sz="2800">
                <a:solidFill>
                  <a:srgbClr val="008000"/>
                </a:solidFill>
              </a:rPr>
              <a:t>array?</a:t>
            </a:r>
          </a:p>
        </p:txBody>
      </p:sp>
      <p:sp>
        <p:nvSpPr>
          <p:cNvPr id="88115" name="Line 50"/>
          <p:cNvSpPr>
            <a:spLocks noChangeShapeType="1"/>
          </p:cNvSpPr>
          <p:nvPr/>
        </p:nvSpPr>
        <p:spPr bwMode="auto">
          <a:xfrm flipV="1">
            <a:off x="2362200" y="3429000"/>
            <a:ext cx="15240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6" name="Text Box 51"/>
          <p:cNvSpPr txBox="1">
            <a:spLocks noChangeArrowheads="1"/>
          </p:cNvSpPr>
          <p:nvPr/>
        </p:nvSpPr>
        <p:spPr bwMode="auto">
          <a:xfrm>
            <a:off x="2819400" y="5181600"/>
            <a:ext cx="1447800" cy="958850"/>
          </a:xfrm>
          <a:prstGeom prst="rect">
            <a:avLst/>
          </a:prstGeom>
          <a:noFill/>
          <a:ln w="12700">
            <a:solidFill>
              <a:srgbClr val="000066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Which</a:t>
            </a:r>
            <a:br>
              <a:rPr lang="en-US" sz="2800">
                <a:solidFill>
                  <a:srgbClr val="000066"/>
                </a:solidFill>
              </a:rPr>
            </a:br>
            <a:r>
              <a:rPr lang="en-US" sz="2800">
                <a:solidFill>
                  <a:srgbClr val="000066"/>
                </a:solidFill>
              </a:rPr>
              <a:t>spot?</a:t>
            </a:r>
          </a:p>
        </p:txBody>
      </p:sp>
      <p:sp>
        <p:nvSpPr>
          <p:cNvPr id="88117" name="Line 52"/>
          <p:cNvSpPr>
            <a:spLocks noChangeShapeType="1"/>
          </p:cNvSpPr>
          <p:nvPr/>
        </p:nvSpPr>
        <p:spPr bwMode="auto">
          <a:xfrm flipH="1" flipV="1">
            <a:off x="3048000" y="3429000"/>
            <a:ext cx="228600" cy="175260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8" name="Text Box 53"/>
          <p:cNvSpPr txBox="1">
            <a:spLocks noChangeArrowheads="1"/>
          </p:cNvSpPr>
          <p:nvPr/>
        </p:nvSpPr>
        <p:spPr bwMode="auto">
          <a:xfrm>
            <a:off x="6400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</a:t>
            </a:r>
            <a:r>
              <a:rPr lang="en-US" sz="2000">
                <a:solidFill>
                  <a:srgbClr val="000066"/>
                </a:solidFill>
              </a:rPr>
              <a:t>1</a:t>
            </a:r>
            <a:r>
              <a:rPr lang="en-US" sz="2000">
                <a:solidFill>
                  <a:srgbClr val="FF0000"/>
                </a:solidFill>
              </a:rPr>
              <a:t>       2</a:t>
            </a:r>
            <a:endParaRPr lang="en-US" sz="2000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205827" name="Group 3"/>
          <p:cNvGraphicFramePr>
            <a:graphicFrameLocks noGrp="1"/>
          </p:cNvGraphicFramePr>
          <p:nvPr/>
        </p:nvGraphicFramePr>
        <p:xfrm>
          <a:off x="1066800" y="2286000"/>
          <a:ext cx="4267200" cy="2773362"/>
        </p:xfrm>
        <a:graphic>
          <a:graphicData uri="http://schemas.openxmlformats.org/drawingml/2006/table">
            <a:tbl>
              <a:tblPr/>
              <a:tblGrid>
                <a:gridCol w="854075"/>
                <a:gridCol w="852488"/>
                <a:gridCol w="854075"/>
                <a:gridCol w="852487"/>
                <a:gridCol w="854075"/>
              </a:tblGrid>
              <a:tr h="518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9129" name="Text Box 41"/>
          <p:cNvSpPr txBox="1">
            <a:spLocks noChangeArrowheads="1"/>
          </p:cNvSpPr>
          <p:nvPr/>
        </p:nvSpPr>
        <p:spPr bwMode="auto">
          <a:xfrm>
            <a:off x="5562600" y="2209800"/>
            <a:ext cx="3048000" cy="18018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mat[2][2]=7;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mat[0][3]=5;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mat[4][1]=3</a:t>
            </a:r>
          </a:p>
        </p:txBody>
      </p:sp>
      <p:sp>
        <p:nvSpPr>
          <p:cNvPr id="89130" name="Text Box 42"/>
          <p:cNvSpPr txBox="1">
            <a:spLocks noChangeArrowheads="1"/>
          </p:cNvSpPr>
          <p:nvPr/>
        </p:nvSpPr>
        <p:spPr bwMode="auto">
          <a:xfrm>
            <a:off x="1295400" y="1752600"/>
            <a:ext cx="55626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0      1      2      3     4</a:t>
            </a:r>
          </a:p>
        </p:txBody>
      </p:sp>
      <p:sp>
        <p:nvSpPr>
          <p:cNvPr id="89131" name="Text Box 43"/>
          <p:cNvSpPr txBox="1">
            <a:spLocks noChangeArrowheads="1"/>
          </p:cNvSpPr>
          <p:nvPr/>
        </p:nvSpPr>
        <p:spPr bwMode="auto">
          <a:xfrm>
            <a:off x="304800" y="2133600"/>
            <a:ext cx="685800" cy="29733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lnSpc>
                <a:spcPct val="135000"/>
              </a:lnSpc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0     1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2     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3     4</a:t>
            </a:r>
          </a:p>
        </p:txBody>
      </p:sp>
      <p:pic>
        <p:nvPicPr>
          <p:cNvPr id="89133" name="Picture 45" descr="j034736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876800"/>
            <a:ext cx="160020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914400" y="2057400"/>
            <a:ext cx="6269038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/>
              <a:t>for( int r = 0; r &lt; mat.length; r++)</a:t>
            </a:r>
          </a:p>
          <a:p>
            <a:pPr eaLnBrk="1" hangingPunct="1"/>
            <a:r>
              <a:rPr lang="en-US" sz="2400"/>
              <a:t>{</a:t>
            </a:r>
          </a:p>
          <a:p>
            <a:pPr eaLnBrk="1" hangingPunct="1"/>
            <a:r>
              <a:rPr lang="en-US" sz="2400"/>
              <a:t>   for( int c = 0; c &lt; mat[r].length; c++)</a:t>
            </a:r>
          </a:p>
          <a:p>
            <a:pPr eaLnBrk="1" hangingPunct="1"/>
            <a:r>
              <a:rPr lang="en-US" sz="2400"/>
              <a:t>   {</a:t>
            </a:r>
          </a:p>
          <a:p>
            <a:pPr eaLnBrk="1" hangingPunct="1"/>
            <a:r>
              <a:rPr lang="en-US" sz="2400"/>
              <a:t>	mat[r][c] = r*c;</a:t>
            </a:r>
          </a:p>
          <a:p>
            <a:pPr eaLnBrk="1" hangingPunct="1"/>
            <a:r>
              <a:rPr lang="en-US" sz="2400"/>
              <a:t>   }</a:t>
            </a:r>
          </a:p>
          <a:p>
            <a:pPr eaLnBrk="1" hangingPunct="1"/>
            <a:r>
              <a:rPr lang="en-US" sz="2400"/>
              <a:t>}</a:t>
            </a:r>
          </a:p>
        </p:txBody>
      </p:sp>
      <p:graphicFrame>
        <p:nvGraphicFramePr>
          <p:cNvPr id="225284" name="Group 4"/>
          <p:cNvGraphicFramePr>
            <a:graphicFrameLocks noGrp="1"/>
          </p:cNvGraphicFramePr>
          <p:nvPr/>
        </p:nvGraphicFramePr>
        <p:xfrm>
          <a:off x="4876800" y="3810000"/>
          <a:ext cx="2743200" cy="2260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1676400" y="5105400"/>
            <a:ext cx="28225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>
                <a:solidFill>
                  <a:srgbClr val="0000CC"/>
                </a:solidFill>
              </a:rPr>
              <a:t>if mat was 3x3</a:t>
            </a:r>
            <a:endParaRPr lang="en-US" sz="2800"/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29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/>
              <a:t>   -answer the easiest question 1</a:t>
            </a:r>
            <a:r>
              <a:rPr lang="en-US" sz="2400" baseline="30000"/>
              <a:t>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/>
              <a:t>   -keep track of your time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2164" name="Text Box 3"/>
          <p:cNvSpPr txBox="1">
            <a:spLocks noChangeArrowheads="1"/>
          </p:cNvSpPr>
          <p:nvPr/>
        </p:nvSpPr>
        <p:spPr bwMode="auto">
          <a:xfrm>
            <a:off x="3352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8356" name="Group 4"/>
          <p:cNvGraphicFramePr>
            <a:graphicFrameLocks noGrp="1"/>
          </p:cNvGraphicFramePr>
          <p:nvPr/>
        </p:nvGraphicFramePr>
        <p:xfrm>
          <a:off x="3216275" y="3810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2175" name="Text Box 14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008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chemeClr val="accent2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92176" name="Text Box 15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8368" name="Group 16"/>
          <p:cNvGraphicFramePr>
            <a:graphicFrameLocks noGrp="1"/>
          </p:cNvGraphicFramePr>
          <p:nvPr/>
        </p:nvGraphicFramePr>
        <p:xfrm>
          <a:off x="3200400" y="4572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378" name="Group 26"/>
          <p:cNvGraphicFramePr>
            <a:graphicFrameLocks noGrp="1"/>
          </p:cNvGraphicFramePr>
          <p:nvPr/>
        </p:nvGraphicFramePr>
        <p:xfrm>
          <a:off x="3200400" y="5334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388" name="Group 36"/>
          <p:cNvGraphicFramePr>
            <a:graphicFrameLocks noGrp="1"/>
          </p:cNvGraphicFramePr>
          <p:nvPr/>
        </p:nvGraphicFramePr>
        <p:xfrm>
          <a:off x="1828800" y="38100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07" name="Line 46"/>
          <p:cNvSpPr>
            <a:spLocks noChangeShapeType="1"/>
          </p:cNvSpPr>
          <p:nvPr/>
        </p:nvSpPr>
        <p:spPr bwMode="auto">
          <a:xfrm>
            <a:off x="2286000" y="4114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8" name="Line 47"/>
          <p:cNvSpPr>
            <a:spLocks noChangeShapeType="1"/>
          </p:cNvSpPr>
          <p:nvPr/>
        </p:nvSpPr>
        <p:spPr bwMode="auto">
          <a:xfrm>
            <a:off x="2286000" y="4876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9" name="Line 48"/>
          <p:cNvSpPr>
            <a:spLocks noChangeShapeType="1"/>
          </p:cNvSpPr>
          <p:nvPr/>
        </p:nvSpPr>
        <p:spPr bwMode="auto">
          <a:xfrm>
            <a:off x="2286000" y="5562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10" name="Text Box 49"/>
          <p:cNvSpPr txBox="1">
            <a:spLocks noChangeArrowheads="1"/>
          </p:cNvSpPr>
          <p:nvPr/>
        </p:nvSpPr>
        <p:spPr bwMode="auto">
          <a:xfrm>
            <a:off x="1371600" y="38862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92211" name="Text Box 50"/>
          <p:cNvSpPr txBox="1">
            <a:spLocks noChangeArrowheads="1"/>
          </p:cNvSpPr>
          <p:nvPr/>
        </p:nvSpPr>
        <p:spPr bwMode="auto">
          <a:xfrm>
            <a:off x="5638800" y="3581400"/>
            <a:ext cx="12192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# of arrays</a:t>
            </a:r>
          </a:p>
        </p:txBody>
      </p:sp>
      <p:sp>
        <p:nvSpPr>
          <p:cNvPr id="92212" name="Line 52"/>
          <p:cNvSpPr>
            <a:spLocks noChangeShapeType="1"/>
          </p:cNvSpPr>
          <p:nvPr/>
        </p:nvSpPr>
        <p:spPr bwMode="auto">
          <a:xfrm flipH="1" flipV="1">
            <a:off x="5715000" y="3048000"/>
            <a:ext cx="152400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213" name="Text Box 53"/>
          <p:cNvSpPr txBox="1">
            <a:spLocks noChangeArrowheads="1"/>
          </p:cNvSpPr>
          <p:nvPr/>
        </p:nvSpPr>
        <p:spPr bwMode="auto">
          <a:xfrm>
            <a:off x="7239000" y="3581400"/>
            <a:ext cx="1219200" cy="1385888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size of each array</a:t>
            </a:r>
          </a:p>
        </p:txBody>
      </p:sp>
      <p:sp>
        <p:nvSpPr>
          <p:cNvPr id="92214" name="Line 54"/>
          <p:cNvSpPr>
            <a:spLocks noChangeShapeType="1"/>
          </p:cNvSpPr>
          <p:nvPr/>
        </p:nvSpPr>
        <p:spPr bwMode="auto">
          <a:xfrm flipH="1" flipV="1">
            <a:off x="6324600" y="3124200"/>
            <a:ext cx="11430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int[][] mat = {{5,7},{5,3,4,6},{0,8,9}};</a:t>
            </a:r>
          </a:p>
          <a:p>
            <a:pPr eaLnBrk="1" hangingPunct="1"/>
            <a:endParaRPr lang="en-US" sz="2800"/>
          </a:p>
          <a:p>
            <a:pPr eaLnBrk="1" hangingPunct="1"/>
            <a:r>
              <a:rPr lang="en-US" sz="2800"/>
              <a:t>for( int[] row : mat )</a:t>
            </a:r>
          </a:p>
          <a:p>
            <a:pPr eaLnBrk="1" hangingPunct="1"/>
            <a:r>
              <a:rPr lang="en-US" sz="2800"/>
              <a:t>{</a:t>
            </a:r>
          </a:p>
          <a:p>
            <a:pPr eaLnBrk="1" hangingPunct="1"/>
            <a:r>
              <a:rPr lang="en-US" sz="2800"/>
              <a:t>   for( int num : row )</a:t>
            </a:r>
          </a:p>
          <a:p>
            <a:pPr eaLnBrk="1" hangingPunct="1"/>
            <a:r>
              <a:rPr lang="en-US" sz="2800"/>
              <a:t>   {</a:t>
            </a:r>
          </a:p>
          <a:p>
            <a:pPr eaLnBrk="1" hangingPunct="1"/>
            <a:r>
              <a:rPr lang="en-US" sz="2800"/>
              <a:t>      System.out.print( num + " ");</a:t>
            </a:r>
          </a:p>
          <a:p>
            <a:pPr eaLnBrk="1" hangingPunct="1"/>
            <a:r>
              <a:rPr lang="en-US" sz="2800"/>
              <a:t>   }</a:t>
            </a:r>
          </a:p>
          <a:p>
            <a:pPr eaLnBrk="1" hangingPunct="1"/>
            <a:r>
              <a:rPr lang="en-US" sz="2800"/>
              <a:t>   System.out.println();</a:t>
            </a:r>
          </a:p>
          <a:p>
            <a:pPr eaLnBrk="1" hangingPunct="1"/>
            <a:r>
              <a:rPr lang="en-US" sz="280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each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6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dirty="0" err="1"/>
              <a:t>int</a:t>
            </a:r>
            <a:r>
              <a:rPr lang="en-US" sz="2800" dirty="0"/>
              <a:t>[][] mat = {{5,7},{5,3,4,6},{0,8,9}};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for( </a:t>
            </a:r>
            <a:r>
              <a:rPr lang="en-US" sz="2800" dirty="0" err="1" smtClean="0"/>
              <a:t>int</a:t>
            </a:r>
            <a:r>
              <a:rPr lang="en-US" sz="2800" dirty="0" smtClean="0"/>
              <a:t> r = 0; r &lt; </a:t>
            </a:r>
            <a:r>
              <a:rPr lang="en-US" sz="2800" dirty="0" err="1" smtClean="0"/>
              <a:t>mat.length</a:t>
            </a:r>
            <a:r>
              <a:rPr lang="en-US" sz="2800" dirty="0" smtClean="0"/>
              <a:t>; r++ )</a:t>
            </a:r>
            <a:endParaRPr lang="en-US" sz="2800" dirty="0"/>
          </a:p>
          <a:p>
            <a:pPr eaLnBrk="1" hangingPunct="1"/>
            <a:r>
              <a:rPr lang="en-US" sz="2800" dirty="0"/>
              <a:t>{</a:t>
            </a:r>
          </a:p>
          <a:p>
            <a:pPr eaLnBrk="1" hangingPunct="1"/>
            <a:r>
              <a:rPr lang="en-US" sz="2800" dirty="0"/>
              <a:t>   for(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smtClean="0"/>
              <a:t>c = 0; c &lt; mat[r].length; </a:t>
            </a:r>
            <a:r>
              <a:rPr lang="en-US" sz="2800" dirty="0" err="1" smtClean="0"/>
              <a:t>c++</a:t>
            </a:r>
            <a:r>
              <a:rPr lang="en-US" sz="2800" dirty="0" smtClean="0"/>
              <a:t> </a:t>
            </a:r>
            <a:r>
              <a:rPr lang="en-US" sz="2800" dirty="0"/>
              <a:t>)</a:t>
            </a:r>
          </a:p>
          <a:p>
            <a:pPr eaLnBrk="1" hangingPunct="1"/>
            <a:r>
              <a:rPr lang="en-US" sz="2800" dirty="0"/>
              <a:t>   {</a:t>
            </a:r>
          </a:p>
          <a:p>
            <a:pPr eaLnBrk="1" hangingPunct="1"/>
            <a:r>
              <a:rPr lang="en-US" sz="2800" dirty="0"/>
              <a:t>      </a:t>
            </a:r>
            <a:r>
              <a:rPr lang="en-US" sz="2800" dirty="0" err="1"/>
              <a:t>System.out.print</a:t>
            </a:r>
            <a:r>
              <a:rPr lang="en-US" sz="2800" dirty="0"/>
              <a:t>( </a:t>
            </a:r>
            <a:r>
              <a:rPr lang="en-US" sz="2800" dirty="0" smtClean="0"/>
              <a:t>mat[r][c] </a:t>
            </a:r>
            <a:r>
              <a:rPr lang="en-US" sz="2800" dirty="0"/>
              <a:t>+ " ");</a:t>
            </a:r>
          </a:p>
          <a:p>
            <a:pPr eaLnBrk="1" hangingPunct="1"/>
            <a:r>
              <a:rPr lang="en-US" sz="2800" dirty="0"/>
              <a:t>   }</a:t>
            </a:r>
          </a:p>
          <a:p>
            <a:pPr eaLnBrk="1" hangingPunct="1"/>
            <a:r>
              <a:rPr lang="en-US" sz="2800" dirty="0"/>
              <a:t>   </a:t>
            </a:r>
            <a:r>
              <a:rPr lang="en-US" sz="2800" dirty="0" err="1"/>
              <a:t>System.out.println</a:t>
            </a:r>
            <a:r>
              <a:rPr lang="en-US" sz="2800" dirty="0"/>
              <a:t>();</a:t>
            </a:r>
          </a:p>
          <a:p>
            <a:pPr eaLnBrk="1" hangingPunct="1"/>
            <a:r>
              <a:rPr lang="en-US" sz="2800" dirty="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loop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WordArt 2"/>
          <p:cNvSpPr>
            <a:spLocks noChangeArrowheads="1" noChangeShapeType="1" noTextEdit="1"/>
          </p:cNvSpPr>
          <p:nvPr/>
        </p:nvSpPr>
        <p:spPr bwMode="auto">
          <a:xfrm>
            <a:off x="5867400" y="4648200"/>
            <a:ext cx="29718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2019 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4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part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26776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/>
              <a:t>LightBoard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numRows</a:t>
            </a:r>
            <a:r>
              <a:rPr lang="en-US" sz="2400" dirty="0"/>
              <a:t>,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numCols</a:t>
            </a:r>
            <a:r>
              <a:rPr lang="en-US" sz="2400" dirty="0"/>
              <a:t>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 smtClean="0"/>
              <a:t>     lights=new </a:t>
            </a:r>
            <a:r>
              <a:rPr lang="en-US" sz="2400" dirty="0" err="1"/>
              <a:t>boolean</a:t>
            </a:r>
            <a:r>
              <a:rPr lang="en-US" sz="2400" dirty="0"/>
              <a:t>[</a:t>
            </a:r>
            <a:r>
              <a:rPr lang="en-US" sz="2400" dirty="0" err="1"/>
              <a:t>numRows</a:t>
            </a:r>
            <a:r>
              <a:rPr lang="en-US" sz="2400" dirty="0"/>
              <a:t>][</a:t>
            </a:r>
            <a:r>
              <a:rPr lang="en-US" sz="2400" dirty="0" err="1"/>
              <a:t>numCols</a:t>
            </a:r>
            <a:r>
              <a:rPr lang="en-US" sz="2400" dirty="0"/>
              <a:t>];</a:t>
            </a:r>
          </a:p>
          <a:p>
            <a:r>
              <a:rPr lang="en-US" sz="2400" dirty="0" smtClean="0"/>
              <a:t>     for(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/>
              <a:t>r=0;r&lt;</a:t>
            </a:r>
            <a:r>
              <a:rPr lang="en-US" sz="2400" dirty="0" err="1"/>
              <a:t>numRows;r</a:t>
            </a:r>
            <a:r>
              <a:rPr lang="en-US" sz="2400" dirty="0"/>
              <a:t>++)</a:t>
            </a:r>
          </a:p>
          <a:p>
            <a:r>
              <a:rPr lang="en-US" sz="2400" dirty="0" smtClean="0"/>
              <a:t>        for(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/>
              <a:t>c=0;c&lt;</a:t>
            </a:r>
            <a:r>
              <a:rPr lang="en-US" sz="2400" dirty="0" err="1"/>
              <a:t>numCols;c</a:t>
            </a:r>
            <a:r>
              <a:rPr lang="en-US" sz="2400" dirty="0"/>
              <a:t>++)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   lights[r</a:t>
            </a:r>
            <a:r>
              <a:rPr lang="en-US" sz="2400" dirty="0"/>
              <a:t>][c]=(</a:t>
            </a:r>
            <a:r>
              <a:rPr lang="en-US" sz="2400" dirty="0" err="1"/>
              <a:t>int</a:t>
            </a:r>
            <a:r>
              <a:rPr lang="en-US" sz="2400" dirty="0"/>
              <a:t>)(</a:t>
            </a:r>
            <a:r>
              <a:rPr lang="en-US" sz="2400" dirty="0" err="1"/>
              <a:t>Math.random</a:t>
            </a:r>
            <a:r>
              <a:rPr lang="en-US" sz="2400" dirty="0"/>
              <a:t>()*10)&lt;=3;</a:t>
            </a:r>
          </a:p>
          <a:p>
            <a:r>
              <a:rPr lang="en-US" sz="24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2"/>
          <p:cNvSpPr>
            <a:spLocks noChangeArrowheads="1" noChangeShapeType="1" noTextEdit="1"/>
          </p:cNvSpPr>
          <p:nvPr/>
        </p:nvSpPr>
        <p:spPr bwMode="auto">
          <a:xfrm>
            <a:off x="5943600" y="4648200"/>
            <a:ext cx="26670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2019 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4</a:t>
            </a:r>
          </a:p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</a:t>
            </a:r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B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7924800" cy="489364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/>
              <a:t>boolean</a:t>
            </a:r>
            <a:r>
              <a:rPr lang="en-US" sz="2400" dirty="0"/>
              <a:t> </a:t>
            </a:r>
            <a:r>
              <a:rPr lang="en-US" sz="2400" dirty="0" err="1"/>
              <a:t>evaluateLight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row, </a:t>
            </a:r>
            <a:r>
              <a:rPr lang="en-US" sz="2400" dirty="0" err="1"/>
              <a:t>int</a:t>
            </a:r>
            <a:r>
              <a:rPr lang="en-US" sz="2400" dirty="0"/>
              <a:t> col)</a:t>
            </a:r>
          </a:p>
          <a:p>
            <a:r>
              <a:rPr lang="en-US" sz="2400" dirty="0"/>
              <a:t>{ 	</a:t>
            </a:r>
          </a:p>
          <a:p>
            <a:r>
              <a:rPr lang="en-US" sz="2400" dirty="0" smtClean="0"/>
              <a:t>    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</a:t>
            </a:r>
            <a:r>
              <a:rPr lang="en-US" sz="2400" dirty="0"/>
              <a:t>light=lights[row][col];</a:t>
            </a:r>
          </a:p>
          <a:p>
            <a:r>
              <a:rPr lang="en-US" sz="2400" dirty="0" smtClean="0"/>
              <a:t>    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/>
              <a:t>n=0;</a:t>
            </a:r>
          </a:p>
          <a:p>
            <a:r>
              <a:rPr lang="en-US" sz="2400" dirty="0" smtClean="0"/>
              <a:t>     for(</a:t>
            </a:r>
            <a:r>
              <a:rPr lang="en-US" sz="2400" dirty="0" err="1" smtClean="0"/>
              <a:t>int</a:t>
            </a:r>
            <a:r>
              <a:rPr lang="en-US" sz="2400" dirty="0" smtClean="0"/>
              <a:t> r=0;r&lt;</a:t>
            </a:r>
            <a:r>
              <a:rPr lang="en-US" sz="2400" dirty="0" err="1" smtClean="0"/>
              <a:t>lights.length;r</a:t>
            </a:r>
            <a:r>
              <a:rPr lang="en-US" sz="2400" dirty="0" smtClean="0"/>
              <a:t>++)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smtClean="0"/>
              <a:t>if(lights[r][col])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n</a:t>
            </a:r>
            <a:r>
              <a:rPr lang="en-US" sz="2400" dirty="0"/>
              <a:t>++;</a:t>
            </a:r>
          </a:p>
          <a:p>
            <a:r>
              <a:rPr lang="en-US" sz="2400" dirty="0" smtClean="0"/>
              <a:t>     if(light </a:t>
            </a:r>
            <a:r>
              <a:rPr lang="en-US" sz="2400" dirty="0"/>
              <a:t>&amp;&amp; n%2==0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return </a:t>
            </a:r>
            <a:r>
              <a:rPr lang="en-US" sz="2400" dirty="0"/>
              <a:t>false;</a:t>
            </a:r>
          </a:p>
          <a:p>
            <a:r>
              <a:rPr lang="en-US" sz="2400" dirty="0" smtClean="0"/>
              <a:t>     else </a:t>
            </a:r>
            <a:r>
              <a:rPr lang="en-US" sz="2400" dirty="0"/>
              <a:t>if(!light &amp;&amp; n%3==0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return </a:t>
            </a:r>
            <a:r>
              <a:rPr lang="en-US" sz="2400" dirty="0"/>
              <a:t>true;</a:t>
            </a:r>
          </a:p>
          <a:p>
            <a:r>
              <a:rPr lang="en-US" sz="2400" dirty="0" smtClean="0"/>
              <a:t>     return </a:t>
            </a:r>
            <a:r>
              <a:rPr lang="en-US" sz="2400" dirty="0"/>
              <a:t>light;</a:t>
            </a:r>
          </a:p>
          <a:p>
            <a:r>
              <a:rPr lang="en-US" sz="2400" dirty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   </a:t>
            </a:r>
            <a:r>
              <a:rPr lang="en-US" sz="2400" dirty="0"/>
              <a:t>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through the test more than once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-use the test to take the test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more time intensive problems last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-bubble answers on answer sheet as you go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-answer every question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</a:t>
            </a:r>
            <a:r>
              <a:rPr lang="en-US" sz="2400" dirty="0" smtClean="0"/>
              <a:t>time  - 90 minutes</a:t>
            </a:r>
            <a:endParaRPr lang="en-US" sz="2400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2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339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</a:t>
            </a:r>
            <a:r>
              <a:rPr lang="en-US" sz="2400" dirty="0" smtClean="0"/>
              <a:t>time – 90 minutes</a:t>
            </a:r>
            <a:endParaRPr lang="en-US" sz="2400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185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Algorithms / Logic</a:t>
            </a:r>
            <a:br>
              <a:rPr lang="en-US" sz="3200" dirty="0" smtClean="0"/>
            </a:br>
            <a:r>
              <a:rPr lang="en-US" dirty="0" smtClean="0"/>
              <a:t>– ifs, loops, methods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smtClean="0"/>
              <a:t>Make </a:t>
            </a:r>
            <a:r>
              <a:rPr lang="en-US" sz="3200" dirty="0"/>
              <a:t>a </a:t>
            </a:r>
            <a:r>
              <a:rPr lang="en-US" sz="3200" dirty="0" smtClean="0"/>
              <a:t>Class</a:t>
            </a:r>
            <a:r>
              <a:rPr lang="en-US" sz="4800" dirty="0">
                <a:solidFill>
                  <a:srgbClr val="000000"/>
                </a:solidFill>
              </a:rPr>
              <a:t/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</a:t>
            </a:r>
            <a:r>
              <a:rPr lang="en-US" dirty="0" smtClean="0"/>
              <a:t>class</a:t>
            </a:r>
          </a:p>
          <a:p>
            <a:pPr>
              <a:spcBef>
                <a:spcPct val="50000"/>
              </a:spcBef>
            </a:pPr>
            <a:r>
              <a:rPr lang="en-US" sz="3200" dirty="0" smtClean="0"/>
              <a:t>Array/</a:t>
            </a:r>
            <a:r>
              <a:rPr lang="en-US" sz="3200" dirty="0" err="1" smtClean="0"/>
              <a:t>ArrayList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dirty="0"/>
              <a:t>– </a:t>
            </a:r>
            <a:r>
              <a:rPr lang="en-US" dirty="0" err="1" smtClean="0"/>
              <a:t>get,set,remove,add,size</a:t>
            </a:r>
            <a:r>
              <a:rPr lang="en-US" dirty="0" smtClean="0"/>
              <a:t>  -  [],length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smtClean="0"/>
              <a:t>Matrices</a:t>
            </a:r>
            <a:br>
              <a:rPr lang="en-US" sz="3200" dirty="0" smtClean="0"/>
            </a:br>
            <a:r>
              <a:rPr lang="en-US" dirty="0" smtClean="0"/>
              <a:t> – nested loops - array of arrays concepts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</a:t>
            </a: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Response Topics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40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2019 AP CS A EXAM</a:t>
            </a: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185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Algorithms / Logic</a:t>
            </a:r>
            <a:br>
              <a:rPr lang="en-US" sz="3200" dirty="0" smtClean="0"/>
            </a:br>
            <a:r>
              <a:rPr lang="en-US" dirty="0" smtClean="0"/>
              <a:t>– ifs, loops, methods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smtClean="0"/>
              <a:t>Make </a:t>
            </a:r>
            <a:r>
              <a:rPr lang="en-US" sz="3200" dirty="0"/>
              <a:t>a </a:t>
            </a:r>
            <a:r>
              <a:rPr lang="en-US" sz="3200" dirty="0" smtClean="0"/>
              <a:t>Class</a:t>
            </a:r>
            <a:r>
              <a:rPr lang="en-US" sz="4800" dirty="0">
                <a:solidFill>
                  <a:srgbClr val="000000"/>
                </a:solidFill>
              </a:rPr>
              <a:t/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</a:t>
            </a:r>
            <a:r>
              <a:rPr lang="en-US" dirty="0" smtClean="0"/>
              <a:t>class</a:t>
            </a:r>
          </a:p>
          <a:p>
            <a:pPr>
              <a:spcBef>
                <a:spcPct val="50000"/>
              </a:spcBef>
            </a:pPr>
            <a:r>
              <a:rPr lang="en-US" sz="3200" dirty="0" smtClean="0"/>
              <a:t>Array/</a:t>
            </a:r>
            <a:r>
              <a:rPr lang="en-US" sz="3200" dirty="0" err="1" smtClean="0"/>
              <a:t>ArrayList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dirty="0"/>
              <a:t>– </a:t>
            </a:r>
            <a:r>
              <a:rPr lang="en-US" dirty="0" err="1" smtClean="0"/>
              <a:t>get,set,remove,add,size</a:t>
            </a:r>
            <a:r>
              <a:rPr lang="en-US" dirty="0" smtClean="0"/>
              <a:t>  -  [],length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smtClean="0"/>
              <a:t>Matrices</a:t>
            </a:r>
            <a:br>
              <a:rPr lang="en-US" sz="3200" dirty="0" smtClean="0"/>
            </a:br>
            <a:r>
              <a:rPr lang="en-US" dirty="0" smtClean="0"/>
              <a:t> – nested loops - array of arrays concepts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</a:t>
            </a: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Response Topics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2374</TotalTime>
  <Words>2266</Words>
  <Application>Microsoft Office PowerPoint</Application>
  <PresentationFormat>On-screen Show (4:3)</PresentationFormat>
  <Paragraphs>705</Paragraphs>
  <Slides>52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Arial Black</vt:lpstr>
      <vt:lpstr>Courier New</vt:lpstr>
      <vt:lpstr>Eraser</vt:lpstr>
      <vt:lpstr>Impact</vt:lpstr>
      <vt:lpstr>Tahoma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A+ Computer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well on the AP test.</dc:title>
  <dc:subject>How to do well on the AP test.</dc:subject>
  <dc:creator>A+ Computer Science</dc:creator>
  <dc:description>How to do well on the AP test._x000d_
©A+ Computer Science_x000d_
www.apluscompsci.com</dc:description>
  <cp:lastModifiedBy>Stacey Armstrong</cp:lastModifiedBy>
  <cp:revision>686</cp:revision>
  <dcterms:created xsi:type="dcterms:W3CDTF">1995-06-17T23:31:02Z</dcterms:created>
  <dcterms:modified xsi:type="dcterms:W3CDTF">2019-05-20T04:20:05Z</dcterms:modified>
  <cp:category>www.apluscompsci.com</cp:category>
</cp:coreProperties>
</file>