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665" r:id="rId2"/>
    <p:sldId id="666" r:id="rId3"/>
    <p:sldId id="709" r:id="rId4"/>
    <p:sldId id="667" r:id="rId5"/>
    <p:sldId id="668" r:id="rId6"/>
    <p:sldId id="669" r:id="rId7"/>
    <p:sldId id="670" r:id="rId8"/>
    <p:sldId id="671" r:id="rId9"/>
    <p:sldId id="658" r:id="rId10"/>
    <p:sldId id="711" r:id="rId11"/>
    <p:sldId id="786" r:id="rId12"/>
    <p:sldId id="787" r:id="rId13"/>
    <p:sldId id="789" r:id="rId14"/>
    <p:sldId id="790" r:id="rId15"/>
    <p:sldId id="791" r:id="rId16"/>
    <p:sldId id="792" r:id="rId17"/>
    <p:sldId id="733" r:id="rId18"/>
    <p:sldId id="759" r:id="rId19"/>
    <p:sldId id="760" r:id="rId20"/>
    <p:sldId id="762" r:id="rId21"/>
    <p:sldId id="763" r:id="rId22"/>
    <p:sldId id="764" r:id="rId23"/>
    <p:sldId id="765" r:id="rId24"/>
    <p:sldId id="766" r:id="rId25"/>
    <p:sldId id="768" r:id="rId26"/>
    <p:sldId id="769" r:id="rId27"/>
    <p:sldId id="776" r:id="rId28"/>
    <p:sldId id="767" r:id="rId29"/>
    <p:sldId id="712" r:id="rId30"/>
    <p:sldId id="713" r:id="rId31"/>
    <p:sldId id="714" r:id="rId32"/>
    <p:sldId id="654" r:id="rId33"/>
    <p:sldId id="771" r:id="rId34"/>
    <p:sldId id="772" r:id="rId35"/>
    <p:sldId id="773" r:id="rId36"/>
    <p:sldId id="774" r:id="rId37"/>
    <p:sldId id="782" r:id="rId38"/>
    <p:sldId id="783" r:id="rId39"/>
    <p:sldId id="784" r:id="rId40"/>
    <p:sldId id="785" r:id="rId41"/>
    <p:sldId id="728" r:id="rId42"/>
    <p:sldId id="777" r:id="rId43"/>
    <p:sldId id="687" r:id="rId44"/>
    <p:sldId id="734" r:id="rId45"/>
    <p:sldId id="717" r:id="rId46"/>
    <p:sldId id="718" r:id="rId47"/>
    <p:sldId id="719" r:id="rId48"/>
    <p:sldId id="720" r:id="rId49"/>
    <p:sldId id="721" r:id="rId50"/>
    <p:sldId id="722" r:id="rId51"/>
    <p:sldId id="779" r:id="rId52"/>
    <p:sldId id="723" r:id="rId53"/>
    <p:sldId id="725" r:id="rId54"/>
    <p:sldId id="724" r:id="rId55"/>
    <p:sldId id="794" r:id="rId56"/>
    <p:sldId id="700" r:id="rId57"/>
    <p:sldId id="781" r:id="rId58"/>
    <p:sldId id="701" r:id="rId59"/>
    <p:sldId id="702" r:id="rId60"/>
    <p:sldId id="703" r:id="rId61"/>
    <p:sldId id="704" r:id="rId62"/>
    <p:sldId id="705" r:id="rId63"/>
    <p:sldId id="793" r:id="rId64"/>
    <p:sldId id="699" r:id="rId6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6600CC"/>
    <a:srgbClr val="003300"/>
    <a:srgbClr val="006600"/>
    <a:srgbClr val="A50021"/>
    <a:srgbClr val="003366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415" autoAdjust="0"/>
    <p:restoredTop sz="85973" autoAdjust="0"/>
  </p:normalViewPr>
  <p:slideViewPr>
    <p:cSldViewPr>
      <p:cViewPr varScale="1">
        <p:scale>
          <a:sx n="76" d="100"/>
          <a:sy n="76" d="100"/>
        </p:scale>
        <p:origin x="108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741"/>
    </p:cViewPr>
  </p:sorterViewPr>
  <p:notesViewPr>
    <p:cSldViewPr>
      <p:cViewPr varScale="1">
        <p:scale>
          <a:sx n="55" d="100"/>
          <a:sy n="55" d="100"/>
        </p:scale>
        <p:origin x="-282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396109A-7855-4429-9A25-6E24F2E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689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This loop starts run at 1 and increments run by two each iteration.  The loop will continue to run as long as run is less than 7.</a:t>
            </a:r>
          </a:p>
          <a:p>
            <a:r>
              <a:rPr lang="en-US" sz="1600" smtClean="0"/>
              <a:t>The loop will stop when the condition run&lt;7 fails.  The condition will fail when run equals 7.</a:t>
            </a:r>
          </a:p>
          <a:p>
            <a:endParaRPr lang="en-US" sz="1600" smtClean="0"/>
          </a:p>
          <a:p>
            <a:r>
              <a:rPr lang="en-US" sz="1600" smtClean="0"/>
              <a:t>run begins with the value 1</a:t>
            </a:r>
          </a:p>
          <a:p>
            <a:r>
              <a:rPr lang="en-US" sz="1600" smtClean="0"/>
              <a:t>Iteration 1 – print run(1)     run = 1 + 2</a:t>
            </a:r>
          </a:p>
          <a:p>
            <a:r>
              <a:rPr lang="en-US" sz="1600" smtClean="0"/>
              <a:t>Iteration 2 – print run(3)     run = 3 + 2</a:t>
            </a:r>
          </a:p>
          <a:p>
            <a:r>
              <a:rPr lang="en-US" sz="1600" smtClean="0"/>
              <a:t>Iteration 3 – print run(5)     run = 5 + 2</a:t>
            </a:r>
          </a:p>
          <a:p>
            <a:r>
              <a:rPr lang="en-US" sz="1600" smtClean="0"/>
              <a:t>The loop condition fails when run reaches the value 7 as 7 is not less than 7. </a:t>
            </a:r>
          </a:p>
          <a:p>
            <a:endParaRPr lang="en-US" sz="1600" smtClean="0"/>
          </a:p>
          <a:p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619681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As long as run is less than or equal to 10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( run&lt;=10 )</a:t>
            </a:r>
            <a:r>
              <a:rPr lang="en-US" sz="1600" smtClean="0"/>
              <a:t>, the loop will iterate.  For each iteration, run is displayed,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1600" smtClean="0"/>
              <a:t> is displayed, and run is decreased by 5.</a:t>
            </a:r>
          </a:p>
          <a:p>
            <a:endParaRPr lang="en-US" sz="1600" smtClean="0"/>
          </a:p>
          <a:p>
            <a:r>
              <a:rPr lang="en-US" sz="1600" smtClean="0"/>
              <a:t>run begins with the value 25</a:t>
            </a:r>
          </a:p>
          <a:p>
            <a:r>
              <a:rPr lang="en-US" sz="1600" smtClean="0"/>
              <a:t>Iteration 1 – print(25)      print(loop)       run = 25-5 </a:t>
            </a:r>
          </a:p>
          <a:p>
            <a:r>
              <a:rPr lang="en-US" sz="1600" smtClean="0"/>
              <a:t>Iteration 2 – print(20)      print(loop)       run = 20-5</a:t>
            </a:r>
          </a:p>
          <a:p>
            <a:r>
              <a:rPr lang="en-US" sz="1600" smtClean="0"/>
              <a:t>Iteration 3 – print(15)      print(loop)       run = 15-5</a:t>
            </a:r>
          </a:p>
          <a:p>
            <a:r>
              <a:rPr lang="en-US" sz="1600" smtClean="0"/>
              <a:t>Iteration 4 – print(10)      print(loop)       run = 10-5</a:t>
            </a:r>
          </a:p>
          <a:p>
            <a:r>
              <a:rPr lang="en-US" sz="1600" smtClean="0"/>
              <a:t>The loop condition fails when run reaches the value 5 as 5 is not greater than or equal to 10.  </a:t>
            </a:r>
          </a:p>
          <a:p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3763966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3466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71702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2156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ArrayList can store a reference to any type of Object.   ArrayList was built using an array[] of object references.  </a:t>
            </a:r>
          </a:p>
        </p:txBody>
      </p:sp>
    </p:spTree>
    <p:extLst>
      <p:ext uri="{BB962C8B-B14F-4D97-AF65-F5344CB8AC3E}">
        <p14:creationId xmlns:p14="http://schemas.microsoft.com/office/powerpoint/2010/main" val="2597105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0967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5626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In the example above, ray is an ArrayList that stores String references.   Casting would not be required to call non-Object methods on ray.</a:t>
            </a:r>
          </a:p>
          <a:p>
            <a:endParaRPr lang="en-US" sz="1600" smtClean="0"/>
          </a:p>
          <a:p>
            <a:r>
              <a:rPr lang="en-US" sz="1600" smtClean="0">
                <a:latin typeface="Courier New" pitchFamily="49" charset="0"/>
              </a:rPr>
              <a:t>ray.add(0,"hello");</a:t>
            </a:r>
          </a:p>
          <a:p>
            <a:r>
              <a:rPr lang="en-US" sz="1600" smtClean="0">
                <a:latin typeface="Courier New" pitchFamily="49" charset="0"/>
              </a:rPr>
              <a:t>ray.add(1,"chicken");</a:t>
            </a:r>
          </a:p>
          <a:p>
            <a:endParaRPr lang="en-US" sz="1600" smtClean="0">
              <a:latin typeface="Courier New" pitchFamily="49" charset="0"/>
            </a:endParaRPr>
          </a:p>
          <a:p>
            <a:r>
              <a:rPr lang="en-US" sz="1600" smtClean="0">
                <a:latin typeface="Courier New" pitchFamily="49" charset="0"/>
              </a:rPr>
              <a:t>out.println(ray.get(0).charAt(0));</a:t>
            </a:r>
          </a:p>
          <a:p>
            <a:r>
              <a:rPr lang="en-US" sz="1600" smtClean="0">
                <a:latin typeface="Courier New" pitchFamily="49" charset="0"/>
              </a:rPr>
              <a:t>out.println(ray.get(1).charAt(5));</a:t>
            </a:r>
          </a:p>
          <a:p>
            <a:endParaRPr lang="en-US" sz="160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3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48714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11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5887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8442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90050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43343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2847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54109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96610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863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All methods listed in an interface are public abstract.   Abstract methods have no code.</a:t>
            </a:r>
          </a:p>
          <a:p>
            <a:endParaRPr lang="en-US" sz="1600" smtClean="0"/>
          </a:p>
          <a:p>
            <a:r>
              <a:rPr lang="en-US" sz="1600" smtClean="0"/>
              <a:t>Each abstract method listed in an interface must be implemented in the class that implements the interface.</a:t>
            </a:r>
          </a:p>
          <a:p>
            <a:endParaRPr lang="en-US" sz="1600" smtClean="0"/>
          </a:p>
          <a:p>
            <a:r>
              <a:rPr lang="en-US" sz="1600" smtClean="0"/>
              <a:t>All variables listed in an interface are public static final, making them final class variables.  </a:t>
            </a:r>
          </a:p>
          <a:p>
            <a:endParaRPr lang="en-US" sz="1600" smtClean="0"/>
          </a:p>
          <a:p>
            <a:r>
              <a:rPr lang="en-US" sz="1600" smtClean="0"/>
              <a:t>Interfaces cannot contain implemented methods, constructors, or instance variables.</a:t>
            </a:r>
          </a:p>
        </p:txBody>
      </p:sp>
    </p:spTree>
    <p:extLst>
      <p:ext uri="{BB962C8B-B14F-4D97-AF65-F5344CB8AC3E}">
        <p14:creationId xmlns:p14="http://schemas.microsoft.com/office/powerpoint/2010/main" val="11086566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All methods listed in an interface are public abstract.   Abstract methods have no code.</a:t>
            </a:r>
          </a:p>
          <a:p>
            <a:endParaRPr lang="en-US" sz="1600" smtClean="0"/>
          </a:p>
          <a:p>
            <a:r>
              <a:rPr lang="en-US" sz="1600" smtClean="0"/>
              <a:t>Each abstract method listed in an interface must be implemented in the class that implements the interface.</a:t>
            </a:r>
          </a:p>
          <a:p>
            <a:endParaRPr lang="en-US" sz="1600" smtClean="0"/>
          </a:p>
          <a:p>
            <a:r>
              <a:rPr lang="en-US" sz="1600" smtClean="0"/>
              <a:t>All variables listed in an interface are public static final, making them final class variables.  </a:t>
            </a:r>
          </a:p>
          <a:p>
            <a:endParaRPr lang="en-US" sz="1600" smtClean="0"/>
          </a:p>
          <a:p>
            <a:r>
              <a:rPr lang="en-US" sz="1600" smtClean="0"/>
              <a:t>Interfaces cannot contain implemented methods, constructors, or instance variables.</a:t>
            </a:r>
          </a:p>
        </p:txBody>
      </p:sp>
    </p:spTree>
    <p:extLst>
      <p:ext uri="{BB962C8B-B14F-4D97-AF65-F5344CB8AC3E}">
        <p14:creationId xmlns:p14="http://schemas.microsoft.com/office/powerpoint/2010/main" val="35325726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All methods listed in an interface are public abstract.   Abstract methods have no code.</a:t>
            </a:r>
          </a:p>
          <a:p>
            <a:endParaRPr lang="en-US" sz="1600" smtClean="0"/>
          </a:p>
          <a:p>
            <a:r>
              <a:rPr lang="en-US" sz="1600" smtClean="0"/>
              <a:t>Each abstract method listed in an interface must be implemented in the class that implements the interface.</a:t>
            </a:r>
          </a:p>
          <a:p>
            <a:endParaRPr lang="en-US" sz="1600" smtClean="0"/>
          </a:p>
          <a:p>
            <a:r>
              <a:rPr lang="en-US" sz="1600" smtClean="0"/>
              <a:t>All variables listed in an interface are public static final, making them final class variables.  </a:t>
            </a:r>
          </a:p>
          <a:p>
            <a:endParaRPr lang="en-US" sz="1600" smtClean="0"/>
          </a:p>
          <a:p>
            <a:r>
              <a:rPr lang="en-US" sz="1600" smtClean="0"/>
              <a:t>Interfaces cannot contain implemented methods, constructors, or instance variables.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8560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0306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32954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 String is a group of characters.  Strings are used to store words, which can consist of letters, numbers, and symbols.</a:t>
            </a:r>
          </a:p>
          <a:p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28092955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String is an immutable Object.   String cannot be changed.   All of the String methods are accessor method.   All of the String methods are return methods.</a:t>
            </a:r>
          </a:p>
        </p:txBody>
      </p:sp>
    </p:spTree>
    <p:extLst>
      <p:ext uri="{BB962C8B-B14F-4D97-AF65-F5344CB8AC3E}">
        <p14:creationId xmlns:p14="http://schemas.microsoft.com/office/powerpoint/2010/main" val="28723477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The chart above lists some very common and very useful String class methods.</a:t>
            </a:r>
          </a:p>
          <a:p>
            <a:endParaRPr lang="en-US" sz="1600" smtClean="0"/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sz="1600" smtClean="0"/>
              <a:t> and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compareTo()</a:t>
            </a:r>
            <a:r>
              <a:rPr lang="en-US" sz="1600" smtClean="0"/>
              <a:t> are used quite often.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trim()</a:t>
            </a:r>
            <a:r>
              <a:rPr lang="en-US" sz="1600" smtClean="0"/>
              <a:t> and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replaceAll()</a:t>
            </a:r>
            <a:r>
              <a:rPr lang="en-US" sz="1600" smtClean="0"/>
              <a:t> are very useful, but that widely used.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toUpperCase()</a:t>
            </a:r>
            <a:r>
              <a:rPr lang="en-US" sz="1600" smtClean="0"/>
              <a:t> and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toLowerCase()</a:t>
            </a:r>
            <a:r>
              <a:rPr lang="en-US" sz="1600" smtClean="0"/>
              <a:t> can be very useful in certain situations.</a:t>
            </a:r>
          </a:p>
        </p:txBody>
      </p:sp>
    </p:spTree>
    <p:extLst>
      <p:ext uri="{BB962C8B-B14F-4D97-AF65-F5344CB8AC3E}">
        <p14:creationId xmlns:p14="http://schemas.microsoft.com/office/powerpoint/2010/main" val="8428384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95549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565511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99222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</p:txBody>
      </p:sp>
    </p:spTree>
    <p:extLst>
      <p:ext uri="{BB962C8B-B14F-4D97-AF65-F5344CB8AC3E}">
        <p14:creationId xmlns:p14="http://schemas.microsoft.com/office/powerpoint/2010/main" val="32680760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mat[0][1]=2;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spot 1 to 2.</a:t>
            </a:r>
          </a:p>
        </p:txBody>
      </p:sp>
    </p:spTree>
    <p:extLst>
      <p:ext uri="{BB962C8B-B14F-4D97-AF65-F5344CB8AC3E}">
        <p14:creationId xmlns:p14="http://schemas.microsoft.com/office/powerpoint/2010/main" val="19812175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mat[2][2]=7;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spot 2 to 7.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2694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83885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3580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674446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80181176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05540249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05304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1806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35596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794827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4058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6242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394455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06281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111422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205520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063467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64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6517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115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1505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7615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597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49DC-8EF5-43DD-9754-3E33BE35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FB5C-D4D2-4428-8FB5-38733891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FF71-8E8B-45F7-B7C0-7AB2C8B6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228C-B6A6-4378-B51D-DB0FEC5C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25A3-00D2-47C0-AD4B-5C9ABB9E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54E-FBED-44F2-9993-93311522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E3C7-B77A-4091-A256-E2202056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2EF6-2052-4F04-9873-C54F6EB50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A7EA-B0CF-4940-AC36-B2D26996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2429-3CC1-40C2-93D0-6CE1F5EC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3086-57BC-4614-BF86-230E0C16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192DD9-5410-4C84-8C0D-470240DE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2018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</a:t>
            </a: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1</a:t>
            </a: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 /</a:t>
            </a: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02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Algorithm problems often use array and strings, but like this year, they sometimes just use simple loops and method calls.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609600" y="1447800"/>
            <a:ext cx="7794121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003300"/>
              </a:solidFill>
            </a:endParaRPr>
          </a:p>
          <a:p>
            <a:r>
              <a:rPr lang="en-US" sz="3200" dirty="0"/>
              <a:t>for(</a:t>
            </a:r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aplus</a:t>
            </a:r>
            <a:r>
              <a:rPr lang="en-US" sz="3200" dirty="0"/>
              <a:t>=1; </a:t>
            </a:r>
            <a:r>
              <a:rPr lang="en-US" sz="3200" dirty="0" err="1"/>
              <a:t>aplus</a:t>
            </a:r>
            <a:r>
              <a:rPr lang="en-US" sz="3200" dirty="0"/>
              <a:t>&lt;7; </a:t>
            </a:r>
            <a:r>
              <a:rPr lang="en-US" sz="3200" dirty="0" err="1"/>
              <a:t>aplus</a:t>
            </a:r>
            <a:r>
              <a:rPr lang="en-US" sz="3200" dirty="0"/>
              <a:t>+=2)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("comp");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 </a:t>
            </a:r>
            <a:r>
              <a:rPr lang="en-US" sz="3200" dirty="0" err="1"/>
              <a:t>aplus</a:t>
            </a:r>
            <a:r>
              <a:rPr lang="en-US" sz="3200" dirty="0"/>
              <a:t> );</a:t>
            </a:r>
          </a:p>
          <a:p>
            <a:r>
              <a:rPr lang="en-US" sz="3200" dirty="0"/>
              <a:t>}</a:t>
            </a:r>
            <a:endParaRPr lang="en-US" sz="3200" b="0" dirty="0">
              <a:latin typeface="Courier New" pitchFamily="49" charset="0"/>
            </a:endParaRPr>
          </a:p>
          <a:p>
            <a:endParaRPr lang="en-US" b="0" dirty="0">
              <a:latin typeface="Courier New" pitchFamily="49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6019800" y="2743200"/>
            <a:ext cx="2286000" cy="3516313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</a:rPr>
              <a:t>OUTPUT</a:t>
            </a:r>
            <a:br>
              <a:rPr lang="en-US" u="sng">
                <a:solidFill>
                  <a:srgbClr val="FF0000"/>
                </a:solidFill>
              </a:rPr>
            </a:br>
            <a:r>
              <a:rPr lang="en-US"/>
              <a:t>comp</a:t>
            </a:r>
            <a:br>
              <a:rPr lang="en-US"/>
            </a:br>
            <a:r>
              <a:rPr lang="en-US"/>
              <a:t>1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3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5670550" cy="3503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/>
              <a:t>int run=25;   				</a:t>
            </a:r>
          </a:p>
          <a:p>
            <a:r>
              <a:rPr lang="en-US" sz="3200"/>
              <a:t>while(run&gt;=10)  		 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out.println(run); </a:t>
            </a:r>
          </a:p>
          <a:p>
            <a:r>
              <a:rPr lang="en-US" sz="3200"/>
              <a:t>   out.println("loop");	</a:t>
            </a:r>
          </a:p>
          <a:p>
            <a:r>
              <a:rPr lang="en-US" sz="3200"/>
              <a:t>   run=run-5;		 	</a:t>
            </a:r>
          </a:p>
          <a:p>
            <a:r>
              <a:rPr lang="en-US" sz="3200"/>
              <a:t>}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667000" y="69373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800" b="0">
              <a:latin typeface="Times New Roman" pitchFamily="18" charset="0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400800" y="1600200"/>
            <a:ext cx="2286000" cy="40084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 u="sng">
                <a:solidFill>
                  <a:srgbClr val="FF0000"/>
                </a:solidFill>
              </a:rPr>
            </a:br>
            <a:r>
              <a:rPr lang="en-US" sz="2800"/>
              <a:t>25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20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10</a:t>
            </a:r>
            <a:br>
              <a:rPr lang="en-US" sz="2800"/>
            </a:br>
            <a:r>
              <a:rPr lang="en-US" sz="2800"/>
              <a:t>loop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4360247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2018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75438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boolean</a:t>
            </a:r>
            <a:r>
              <a:rPr lang="en-US" sz="2400" dirty="0"/>
              <a:t> simulate()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temp = </a:t>
            </a:r>
            <a:r>
              <a:rPr lang="en-US" sz="2400" dirty="0" err="1"/>
              <a:t>maxHops</a:t>
            </a:r>
            <a:r>
              <a:rPr lang="en-US" sz="2400" dirty="0"/>
              <a:t>;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loc</a:t>
            </a:r>
            <a:r>
              <a:rPr lang="en-US" sz="2400" dirty="0"/>
              <a:t> = 0;</a:t>
            </a:r>
          </a:p>
          <a:p>
            <a:r>
              <a:rPr lang="en-US" sz="2400" dirty="0" smtClean="0"/>
              <a:t>   while</a:t>
            </a:r>
            <a:r>
              <a:rPr lang="en-US" sz="2400" dirty="0"/>
              <a:t>( temp &gt; 0 &amp;&amp;  </a:t>
            </a:r>
            <a:r>
              <a:rPr lang="en-US" sz="2400" dirty="0" err="1"/>
              <a:t>loc</a:t>
            </a:r>
            <a:r>
              <a:rPr lang="en-US" sz="2400" dirty="0"/>
              <a:t> &gt;= 0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    &amp;&amp; </a:t>
            </a:r>
            <a:r>
              <a:rPr lang="en-US" sz="2400" dirty="0" err="1"/>
              <a:t>loc</a:t>
            </a:r>
            <a:r>
              <a:rPr lang="en-US" sz="2400" dirty="0"/>
              <a:t> &lt; </a:t>
            </a:r>
            <a:r>
              <a:rPr lang="en-US" sz="2400" dirty="0" err="1"/>
              <a:t>goalDistance</a:t>
            </a:r>
            <a:r>
              <a:rPr lang="en-US" sz="2400" dirty="0"/>
              <a:t> )</a:t>
            </a:r>
          </a:p>
          <a:p>
            <a:r>
              <a:rPr lang="en-US" sz="2400" dirty="0" smtClean="0"/>
              <a:t>   {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err="1"/>
              <a:t>loc</a:t>
            </a:r>
            <a:r>
              <a:rPr lang="en-US" sz="2400" dirty="0"/>
              <a:t> = </a:t>
            </a:r>
            <a:r>
              <a:rPr lang="en-US" sz="2400" dirty="0" err="1"/>
              <a:t>loc</a:t>
            </a:r>
            <a:r>
              <a:rPr lang="en-US" sz="2400" dirty="0"/>
              <a:t> + </a:t>
            </a:r>
            <a:r>
              <a:rPr lang="en-US" sz="2400" dirty="0" err="1"/>
              <a:t>hopDistance</a:t>
            </a:r>
            <a:r>
              <a:rPr lang="en-US" sz="2400" dirty="0"/>
              <a:t>();</a:t>
            </a:r>
          </a:p>
          <a:p>
            <a:r>
              <a:rPr lang="en-US" sz="2400" dirty="0"/>
              <a:t>	temp--;			</a:t>
            </a:r>
          </a:p>
          <a:p>
            <a:r>
              <a:rPr lang="en-US" sz="2400" dirty="0" smtClean="0"/>
              <a:t>   }</a:t>
            </a:r>
            <a:endParaRPr lang="en-US" sz="2400" dirty="0"/>
          </a:p>
          <a:p>
            <a:r>
              <a:rPr lang="en-US" sz="2400" dirty="0" smtClean="0"/>
              <a:t>   if</a:t>
            </a:r>
            <a:r>
              <a:rPr lang="en-US" sz="2400" dirty="0"/>
              <a:t>( </a:t>
            </a:r>
            <a:r>
              <a:rPr lang="en-US" sz="2400" dirty="0" err="1"/>
              <a:t>loc</a:t>
            </a:r>
            <a:r>
              <a:rPr lang="en-US" sz="2400" dirty="0"/>
              <a:t> &gt;= </a:t>
            </a:r>
            <a:r>
              <a:rPr lang="en-US" sz="2400" dirty="0" err="1"/>
              <a:t>goalDistance</a:t>
            </a:r>
            <a:r>
              <a:rPr lang="en-US" sz="2400" dirty="0"/>
              <a:t> )</a:t>
            </a:r>
          </a:p>
          <a:p>
            <a:r>
              <a:rPr lang="en-US" sz="2400" dirty="0"/>
              <a:t>	return true;</a:t>
            </a:r>
          </a:p>
          <a:p>
            <a:r>
              <a:rPr lang="en-US" sz="2400" dirty="0" smtClean="0"/>
              <a:t>   return </a:t>
            </a:r>
            <a:r>
              <a:rPr lang="en-US" sz="2400" dirty="0"/>
              <a:t>false;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770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562600" y="43434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2018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534400" cy="4401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dirty="0"/>
              <a:t>public double </a:t>
            </a:r>
            <a:r>
              <a:rPr lang="en-US" sz="2800" dirty="0" err="1"/>
              <a:t>runSimulations</a:t>
            </a:r>
            <a:r>
              <a:rPr lang="en-US" sz="2800" dirty="0"/>
              <a:t>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num</a:t>
            </a:r>
            <a:r>
              <a:rPr lang="en-US" sz="2800" dirty="0"/>
              <a:t> 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smtClean="0"/>
              <a:t>   double </a:t>
            </a:r>
            <a:r>
              <a:rPr lang="en-US" sz="2800" dirty="0" err="1"/>
              <a:t>pos</a:t>
            </a:r>
            <a:r>
              <a:rPr lang="en-US" sz="2800" dirty="0"/>
              <a:t> = 0;</a:t>
            </a:r>
          </a:p>
          <a:p>
            <a:r>
              <a:rPr lang="en-US" sz="2800" dirty="0" smtClean="0"/>
              <a:t>   for</a:t>
            </a:r>
            <a:r>
              <a:rPr lang="en-US" sz="2800" dirty="0"/>
              <a:t>( </a:t>
            </a:r>
            <a:r>
              <a:rPr lang="en-US" sz="2800" dirty="0" err="1"/>
              <a:t>int</a:t>
            </a:r>
            <a:r>
              <a:rPr lang="en-US" sz="2800" dirty="0"/>
              <a:t> i = 0; i &lt; </a:t>
            </a:r>
            <a:r>
              <a:rPr lang="en-US" sz="2800" dirty="0" err="1"/>
              <a:t>num</a:t>
            </a:r>
            <a:r>
              <a:rPr lang="en-US" sz="2800" dirty="0"/>
              <a:t>; i++ )</a:t>
            </a:r>
          </a:p>
          <a:p>
            <a:r>
              <a:rPr lang="en-US" sz="2800" dirty="0" smtClean="0"/>
              <a:t>   {</a:t>
            </a:r>
            <a:endParaRPr lang="en-US" sz="2800" dirty="0"/>
          </a:p>
          <a:p>
            <a:r>
              <a:rPr lang="en-US" sz="2800" dirty="0"/>
              <a:t>	if( simulate() )</a:t>
            </a:r>
          </a:p>
          <a:p>
            <a:r>
              <a:rPr lang="en-US" sz="2800" dirty="0"/>
              <a:t>		</a:t>
            </a:r>
            <a:r>
              <a:rPr lang="en-US" sz="2800" dirty="0" err="1"/>
              <a:t>pos</a:t>
            </a:r>
            <a:r>
              <a:rPr lang="en-US" sz="2800" dirty="0"/>
              <a:t>++;</a:t>
            </a:r>
          </a:p>
          <a:p>
            <a:r>
              <a:rPr lang="en-US" sz="2800" dirty="0" smtClean="0"/>
              <a:t>   }</a:t>
            </a:r>
            <a:endParaRPr lang="en-US" sz="2800" dirty="0"/>
          </a:p>
          <a:p>
            <a:r>
              <a:rPr lang="en-US" sz="2800" dirty="0" smtClean="0"/>
              <a:t>   return </a:t>
            </a:r>
            <a:r>
              <a:rPr lang="en-US" sz="2800" dirty="0" err="1"/>
              <a:t>pos</a:t>
            </a:r>
            <a:r>
              <a:rPr lang="en-US" sz="2800" dirty="0"/>
              <a:t> / </a:t>
            </a:r>
            <a:r>
              <a:rPr lang="en-US" sz="2800" dirty="0" err="1"/>
              <a:t>num</a:t>
            </a:r>
            <a:r>
              <a:rPr lang="en-US" sz="2800" dirty="0"/>
              <a:t>;		</a:t>
            </a:r>
          </a:p>
          <a:p>
            <a:r>
              <a:rPr lang="en-US" sz="28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6695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2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typical ArrayList question involves putting something into an ArrayList and removing something from an ArrayList.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557063"/>
              </p:ext>
            </p:extLst>
          </p:nvPr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34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76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44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22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-998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1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922362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/>
              <a:t>Arraylist</a:t>
            </a:r>
            <a:r>
              <a:rPr lang="en-US" sz="3200" dirty="0"/>
              <a:t> is a class that houses an</a:t>
            </a:r>
          </a:p>
          <a:p>
            <a:pPr eaLnBrk="1" hangingPunct="1"/>
            <a:r>
              <a:rPr lang="en-US" sz="3200" dirty="0"/>
              <a:t>array.  </a:t>
            </a:r>
            <a:br>
              <a:rPr lang="en-US" sz="3200" dirty="0"/>
            </a:br>
            <a:r>
              <a:rPr lang="en-US" sz="3200" dirty="0" smtClean="0"/>
              <a:t>An </a:t>
            </a:r>
            <a:r>
              <a:rPr lang="en-US" sz="3200" dirty="0" err="1"/>
              <a:t>ArrayList</a:t>
            </a:r>
            <a:r>
              <a:rPr lang="en-US" sz="3200" dirty="0"/>
              <a:t> can store any type.</a:t>
            </a:r>
          </a:p>
          <a:p>
            <a:pPr eaLnBrk="1" hangingPunct="1"/>
            <a:r>
              <a:rPr lang="en-US" sz="3200" dirty="0" smtClean="0"/>
              <a:t>All </a:t>
            </a:r>
            <a:r>
              <a:rPr lang="en-US" sz="3200" dirty="0" err="1"/>
              <a:t>ArrayLists</a:t>
            </a:r>
            <a:r>
              <a:rPr lang="en-US" sz="3200" dirty="0"/>
              <a:t> store the first reference</a:t>
            </a:r>
          </a:p>
          <a:p>
            <a:pPr eaLnBrk="1" hangingPunct="1"/>
            <a:r>
              <a:rPr lang="en-US" sz="3200" dirty="0"/>
              <a:t>at spot / index position 0.</a:t>
            </a:r>
          </a:p>
          <a:p>
            <a:pPr eaLnBrk="1" hangingPunct="1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232108"/>
              </p:ext>
            </p:extLst>
          </p:nvPr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34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76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44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22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-998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8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40642" name="Group 2"/>
          <p:cNvGraphicFramePr>
            <a:graphicFrameLocks noGrp="1"/>
          </p:cNvGraphicFramePr>
          <p:nvPr/>
        </p:nvGraphicFramePr>
        <p:xfrm>
          <a:off x="609600" y="533400"/>
          <a:ext cx="8077200" cy="5340351"/>
        </p:xfrm>
        <a:graphic>
          <a:graphicData uri="http://schemas.openxmlformats.org/drawingml/2006/table">
            <a:tbl>
              <a:tblPr/>
              <a:tblGrid>
                <a:gridCol w="2720975"/>
                <a:gridCol w="5356225"/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ArrayList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to the end of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at spot – shifts items up-&gt;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set(spot,item)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put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z[spot]=item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get(spot)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 z[spot]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size()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items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an item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clear()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all items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2057400" y="6019800"/>
            <a:ext cx="5105400" cy="53181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import  java.util.ArrayList;</a:t>
            </a:r>
          </a:p>
        </p:txBody>
      </p:sp>
    </p:spTree>
    <p:extLst>
      <p:ext uri="{BB962C8B-B14F-4D97-AF65-F5344CB8AC3E}">
        <p14:creationId xmlns:p14="http://schemas.microsoft.com/office/powerpoint/2010/main" val="84454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763000" cy="3081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tx2"/>
                </a:solidFill>
              </a:rPr>
              <a:t>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 ray;</a:t>
            </a:r>
          </a:p>
          <a:p>
            <a:pPr eaLnBrk="1" hangingPunct="1"/>
            <a:r>
              <a:rPr lang="en-US" sz="2800">
                <a:solidFill>
                  <a:schemeClr val="tx2"/>
                </a:solidFill>
              </a:rPr>
              <a:t>ray = new ArrayList&lt;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&gt;();   	</a:t>
            </a:r>
          </a:p>
          <a:p>
            <a:pPr eaLnBrk="1" hangingPunct="1"/>
            <a:r>
              <a:rPr lang="en-US" sz="2800"/>
              <a:t>ray.add("hello");</a:t>
            </a:r>
          </a:p>
          <a:p>
            <a:pPr eaLnBrk="1" hangingPunct="1"/>
            <a:r>
              <a:rPr lang="en-US" sz="2800"/>
              <a:t>ray.add("whoot");</a:t>
            </a:r>
            <a:br>
              <a:rPr lang="en-US" sz="2800"/>
            </a:br>
            <a:r>
              <a:rPr lang="en-US" sz="2800"/>
              <a:t>ray.add("contests");</a:t>
            </a:r>
            <a:br>
              <a:rPr lang="en-US" sz="2800"/>
            </a:br>
            <a:r>
              <a:rPr lang="en-US" sz="2800"/>
              <a:t>out.println(ray.get(0).charAt(0));</a:t>
            </a:r>
          </a:p>
          <a:p>
            <a:pPr eaLnBrk="1" hangingPunct="1"/>
            <a:r>
              <a:rPr lang="en-US" sz="2800"/>
              <a:t>out.println(ray.get(2).charAt(0));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5410200" cy="531813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ray stores String references.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18113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h</a:t>
            </a:r>
            <a:br>
              <a:rPr lang="en-US" sz="3200"/>
            </a:br>
            <a:r>
              <a:rPr lang="en-US" sz="3200"/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724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spot=list.size()-1;</a:t>
            </a:r>
            <a:br>
              <a:rPr lang="en-US" sz="2800"/>
            </a:br>
            <a:r>
              <a:rPr lang="en-US" sz="2800"/>
              <a:t>while(spot&gt;=0)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   spot--;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2655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for(int spot=list.size()-1; i&gt;=0; i--)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7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93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spot=0;</a:t>
            </a:r>
            <a:br>
              <a:rPr lang="en-US" sz="2800"/>
            </a:br>
            <a:r>
              <a:rPr lang="en-US" sz="2800"/>
              <a:t>while(spot&lt;list.size())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  <a:br>
              <a:rPr lang="en-US" sz="2800"/>
            </a:br>
            <a:r>
              <a:rPr lang="en-US" sz="2800"/>
              <a:t>   else</a:t>
            </a:r>
            <a:br>
              <a:rPr lang="en-US" sz="2800"/>
            </a:br>
            <a:r>
              <a:rPr lang="en-US" sz="2800"/>
              <a:t>      spot++;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4360247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2018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077200" cy="45243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WordPairList</a:t>
            </a:r>
            <a:r>
              <a:rPr lang="en-US" sz="2400" dirty="0"/>
              <a:t>(String[] words)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allPairs</a:t>
            </a:r>
            <a:r>
              <a:rPr lang="en-US" sz="2400" dirty="0" smtClean="0"/>
              <a:t> </a:t>
            </a:r>
            <a:r>
              <a:rPr lang="en-US" sz="2400" dirty="0"/>
              <a:t>= new </a:t>
            </a:r>
            <a:r>
              <a:rPr lang="en-US" sz="2400" dirty="0" err="1"/>
              <a:t>ArrayList</a:t>
            </a:r>
            <a:r>
              <a:rPr lang="en-US" sz="2400" dirty="0"/>
              <a:t>&lt;</a:t>
            </a:r>
            <a:r>
              <a:rPr lang="en-US" sz="2400" dirty="0" err="1"/>
              <a:t>WordPair</a:t>
            </a:r>
            <a:r>
              <a:rPr lang="en-US" sz="2400" dirty="0"/>
              <a:t>&gt;();</a:t>
            </a:r>
          </a:p>
          <a:p>
            <a:r>
              <a:rPr lang="en-US" sz="2400" dirty="0" smtClean="0"/>
              <a:t>   for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i = 0; i &lt; </a:t>
            </a:r>
            <a:r>
              <a:rPr lang="en-US" sz="2400" dirty="0" err="1"/>
              <a:t>words.length</a:t>
            </a:r>
            <a:r>
              <a:rPr lang="en-US" sz="2400" dirty="0"/>
              <a:t>; i++ )</a:t>
            </a:r>
          </a:p>
          <a:p>
            <a:r>
              <a:rPr lang="en-US" sz="2400" dirty="0" smtClean="0"/>
              <a:t>   {</a:t>
            </a:r>
            <a:endParaRPr lang="en-US" sz="2400" dirty="0"/>
          </a:p>
          <a:p>
            <a:r>
              <a:rPr lang="en-US" sz="2400" dirty="0" smtClean="0"/>
              <a:t>      for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j = i + 1; j &lt; </a:t>
            </a:r>
            <a:r>
              <a:rPr lang="en-US" sz="2400" dirty="0" err="1"/>
              <a:t>words.length</a:t>
            </a:r>
            <a:r>
              <a:rPr lang="en-US" sz="2400" dirty="0"/>
              <a:t>; </a:t>
            </a:r>
            <a:r>
              <a:rPr lang="en-US" sz="2400" dirty="0" err="1"/>
              <a:t>j++</a:t>
            </a:r>
            <a:r>
              <a:rPr lang="en-US" sz="2400" dirty="0"/>
              <a:t>  )</a:t>
            </a:r>
          </a:p>
          <a:p>
            <a:r>
              <a:rPr lang="en-US" sz="2400" dirty="0" smtClean="0"/>
              <a:t>      {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err="1" smtClean="0"/>
              <a:t>allPairs.add</a:t>
            </a:r>
            <a:r>
              <a:rPr lang="en-US" sz="2400" dirty="0"/>
              <a:t>( new </a:t>
            </a:r>
            <a:r>
              <a:rPr lang="en-US" sz="2400" dirty="0" err="1"/>
              <a:t>WordPair</a:t>
            </a:r>
            <a:r>
              <a:rPr lang="en-US" sz="2400" dirty="0"/>
              <a:t>( words[i], 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        words[j</a:t>
            </a:r>
            <a:r>
              <a:rPr lang="en-US" sz="2400" dirty="0"/>
              <a:t>] ) );</a:t>
            </a:r>
          </a:p>
          <a:p>
            <a:r>
              <a:rPr lang="en-US" sz="2400" dirty="0" smtClean="0"/>
              <a:t>      }</a:t>
            </a:r>
            <a:endParaRPr lang="en-US" sz="2400" dirty="0"/>
          </a:p>
          <a:p>
            <a:r>
              <a:rPr lang="en-US" sz="2400" dirty="0" smtClean="0"/>
              <a:t>   }</a:t>
            </a:r>
            <a:r>
              <a:rPr lang="en-US" sz="2400" dirty="0"/>
              <a:t>		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310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562600" y="43434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2018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/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52400" y="558849"/>
            <a:ext cx="9296400" cy="4401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800" dirty="0"/>
              <a:t>public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numMatches</a:t>
            </a:r>
            <a:r>
              <a:rPr lang="en-US" sz="2800" dirty="0"/>
              <a:t>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/>
              <a:t>count = 0;</a:t>
            </a:r>
          </a:p>
          <a:p>
            <a:r>
              <a:rPr lang="en-US" sz="2800" dirty="0" smtClean="0"/>
              <a:t>   for</a:t>
            </a:r>
            <a:r>
              <a:rPr lang="en-US" sz="2800" dirty="0"/>
              <a:t>( </a:t>
            </a:r>
            <a:r>
              <a:rPr lang="en-US" sz="2800" dirty="0" err="1"/>
              <a:t>WordPair</a:t>
            </a:r>
            <a:r>
              <a:rPr lang="en-US" sz="2800" dirty="0"/>
              <a:t> item : </a:t>
            </a:r>
            <a:r>
              <a:rPr lang="en-US" sz="2800" dirty="0" err="1"/>
              <a:t>allPairs</a:t>
            </a:r>
            <a:r>
              <a:rPr lang="en-US" sz="2800" dirty="0"/>
              <a:t> )</a:t>
            </a:r>
          </a:p>
          <a:p>
            <a:r>
              <a:rPr lang="en-US" sz="2800" dirty="0" smtClean="0"/>
              <a:t>   {</a:t>
            </a: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/>
              <a:t>if(</a:t>
            </a:r>
            <a:r>
              <a:rPr lang="en-US" sz="2800" dirty="0" err="1" smtClean="0"/>
              <a:t>item.getFirst</a:t>
            </a:r>
            <a:r>
              <a:rPr lang="en-US" sz="2800" dirty="0"/>
              <a:t>().</a:t>
            </a:r>
            <a:r>
              <a:rPr lang="en-US" sz="2800" dirty="0" smtClean="0"/>
              <a:t>equals(</a:t>
            </a:r>
            <a:r>
              <a:rPr lang="en-US" sz="2800" dirty="0" err="1" smtClean="0"/>
              <a:t>item.getSecond</a:t>
            </a:r>
            <a:r>
              <a:rPr lang="en-US" sz="2800" dirty="0" smtClean="0"/>
              <a:t>()))</a:t>
            </a:r>
            <a:endParaRPr lang="en-US" sz="2800" dirty="0"/>
          </a:p>
          <a:p>
            <a:r>
              <a:rPr lang="en-US" sz="2800" dirty="0"/>
              <a:t>		</a:t>
            </a:r>
            <a:r>
              <a:rPr lang="en-US" sz="2800" dirty="0" smtClean="0"/>
              <a:t>count</a:t>
            </a:r>
            <a:r>
              <a:rPr lang="en-US" sz="2800" dirty="0"/>
              <a:t>++;</a:t>
            </a:r>
          </a:p>
          <a:p>
            <a:r>
              <a:rPr lang="en-US" sz="2800" dirty="0" smtClean="0"/>
              <a:t>   }</a:t>
            </a:r>
            <a:endParaRPr lang="en-US" sz="2800" dirty="0"/>
          </a:p>
          <a:p>
            <a:r>
              <a:rPr lang="en-US" sz="2800" dirty="0" smtClean="0"/>
              <a:t>   return </a:t>
            </a:r>
            <a:r>
              <a:rPr lang="en-US" sz="2800" dirty="0"/>
              <a:t>count;</a:t>
            </a:r>
          </a:p>
          <a:p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270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3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Implement an </a:t>
            </a: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Interface</a:t>
            </a: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153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1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Triangle(int a, int b, int c)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sideA=a;</a:t>
            </a:r>
          </a:p>
          <a:p>
            <a:r>
              <a:rPr lang="en-US" sz="3200">
                <a:solidFill>
                  <a:schemeClr val="tx2"/>
                </a:solidFill>
              </a:rPr>
              <a:t>   sideB=b;</a:t>
            </a:r>
          </a:p>
          <a:p>
            <a:r>
              <a:rPr lang="en-US" sz="3200">
                <a:solidFill>
                  <a:schemeClr val="tx2"/>
                </a:solidFill>
              </a:rPr>
              <a:t>   sideC=c;</a:t>
            </a:r>
          </a:p>
          <a:p>
            <a:r>
              <a:rPr lang="en-US" sz="32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865938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Constructors are similar to methods.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Constructors set the properties of an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object to an initial state.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more time intensive problems 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answers 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371600" y="1828800"/>
            <a:ext cx="57451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void setSideA(</a:t>
            </a:r>
            <a:r>
              <a:rPr lang="en-US" sz="3200">
                <a:solidFill>
                  <a:srgbClr val="FF0000"/>
                </a:solidFill>
              </a:rPr>
              <a:t>int a </a:t>
            </a:r>
            <a:r>
              <a:rPr lang="en-US" sz="3200"/>
              <a:t>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  sideA=a;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524000" y="4800600"/>
            <a:ext cx="5770563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Modifier methods are methods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that change the properties of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an object.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1371600" y="1752600"/>
            <a:ext cx="439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int getSideA()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return sideA;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447800" y="4343400"/>
            <a:ext cx="6324600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Accessor methods are methods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that retrieve or grant access to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the properties of an object, but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do not make any changes.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4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class Triangle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sideA;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sideB;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sideC;</a:t>
            </a:r>
          </a:p>
          <a:p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383338" cy="95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Instance variables store the state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information for an object.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1143000" y="1752600"/>
            <a:ext cx="6086475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public interface Exampleable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int writeIt(Object o);</a:t>
            </a:r>
          </a:p>
          <a:p>
            <a:r>
              <a:rPr lang="en-US" sz="3200"/>
              <a:t>   int x = 123;</a:t>
            </a:r>
          </a:p>
          <a:p>
            <a:r>
              <a:rPr lang="en-US" sz="3200"/>
              <a:t>}</a:t>
            </a:r>
          </a:p>
          <a:p>
            <a:endParaRPr lang="en-US" sz="3200"/>
          </a:p>
          <a:p>
            <a:endParaRPr lang="en-US" sz="3200"/>
          </a:p>
          <a:p>
            <a:pPr eaLnBrk="1" hangingPunct="1"/>
            <a:endParaRPr lang="en-US" sz="2800">
              <a:latin typeface="Courier New" pitchFamily="49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295400" y="4724400"/>
            <a:ext cx="6019800" cy="9556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Methods are public abstract!</a:t>
            </a:r>
          </a:p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Variables are public static final!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14924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023225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public interface Exampleable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public abstract int writeIt(Object o);</a:t>
            </a:r>
          </a:p>
          <a:p>
            <a:r>
              <a:rPr lang="en-US" sz="3200"/>
              <a:t>   public static final int x = 123;</a:t>
            </a:r>
          </a:p>
          <a:p>
            <a:r>
              <a:rPr lang="en-US" sz="3200"/>
              <a:t>}</a:t>
            </a:r>
          </a:p>
          <a:p>
            <a:endParaRPr lang="en-US" sz="3200"/>
          </a:p>
          <a:p>
            <a:endParaRPr lang="en-US" sz="3200"/>
          </a:p>
          <a:p>
            <a:pPr eaLnBrk="1" hangingPunct="1"/>
            <a:endParaRPr lang="en-US" sz="2800">
              <a:latin typeface="Courier New" pitchFamily="49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295400" y="4724400"/>
            <a:ext cx="6019800" cy="9556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Methods are public abstract!</a:t>
            </a:r>
          </a:p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Variables are public static final!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23064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533400" y="1905000"/>
            <a:ext cx="8002588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An interface is a list of abstract </a:t>
            </a:r>
            <a:br>
              <a:rPr lang="en-US" sz="3200"/>
            </a:br>
            <a:r>
              <a:rPr lang="en-US" sz="3200"/>
              <a:t>methods that must be implemented.</a:t>
            </a:r>
          </a:p>
          <a:p>
            <a:pPr eaLnBrk="1" hangingPunct="1"/>
            <a:r>
              <a:rPr lang="en-US" sz="3200"/>
              <a:t>  </a:t>
            </a:r>
          </a:p>
          <a:p>
            <a:pPr eaLnBrk="1" hangingPunct="1"/>
            <a:r>
              <a:rPr lang="en-US" sz="3200"/>
              <a:t>An interface may not contain any </a:t>
            </a:r>
          </a:p>
          <a:p>
            <a:pPr eaLnBrk="1" hangingPunct="1"/>
            <a:r>
              <a:rPr lang="en-US" sz="3200"/>
              <a:t>implemented methods.</a:t>
            </a:r>
          </a:p>
          <a:p>
            <a:pPr eaLnBrk="1" hangingPunct="1"/>
            <a:endParaRPr lang="en-US" sz="3200"/>
          </a:p>
          <a:p>
            <a:pPr eaLnBrk="1" hangingPunct="1"/>
            <a:r>
              <a:rPr lang="en-US" sz="3200"/>
              <a:t>Interfaces cannot have constructors!!!</a:t>
            </a:r>
          </a:p>
          <a:p>
            <a:pPr eaLnBrk="1" hangingPunct="1"/>
            <a:endParaRPr lang="en-US" sz="320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8396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838200" y="1828800"/>
            <a:ext cx="7535863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Interfaces are typically used when </a:t>
            </a:r>
            <a:br>
              <a:rPr lang="en-US" sz="3200"/>
            </a:br>
            <a:r>
              <a:rPr lang="en-US" sz="3200"/>
              <a:t>you know what you want an Object </a:t>
            </a:r>
            <a:br>
              <a:rPr lang="en-US" sz="3200"/>
            </a:br>
            <a:r>
              <a:rPr lang="en-US" sz="3200"/>
              <a:t>to do, but do not know how it will</a:t>
            </a:r>
          </a:p>
          <a:p>
            <a:pPr eaLnBrk="1" hangingPunct="1"/>
            <a:r>
              <a:rPr lang="en-US" sz="3200"/>
              <a:t>be done.</a:t>
            </a:r>
          </a:p>
          <a:p>
            <a:pPr eaLnBrk="1" hangingPunct="1"/>
            <a:endParaRPr lang="en-US" sz="3200"/>
          </a:p>
          <a:p>
            <a:pPr eaLnBrk="1" hangingPunct="1"/>
            <a:r>
              <a:rPr lang="en-US" sz="3200"/>
              <a:t>If only the behavior is known, use</a:t>
            </a:r>
          </a:p>
          <a:p>
            <a:pPr eaLnBrk="1" hangingPunct="1"/>
            <a:r>
              <a:rPr lang="en-US" sz="3200"/>
              <a:t>an interface.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10706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1905000" y="2895600"/>
            <a:ext cx="56118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 0	1      2      3      4      5	      6</a:t>
            </a:r>
          </a:p>
        </p:txBody>
      </p:sp>
      <p:sp>
        <p:nvSpPr>
          <p:cNvPr id="75780" name="Text Box 3"/>
          <p:cNvSpPr txBox="1">
            <a:spLocks noChangeArrowheads="1"/>
          </p:cNvSpPr>
          <p:nvPr/>
        </p:nvSpPr>
        <p:spPr bwMode="auto">
          <a:xfrm>
            <a:off x="990600" y="3429000"/>
            <a:ext cx="6286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  </a:t>
            </a:r>
            <a:r>
              <a:rPr lang="en-US" sz="3600"/>
              <a:t>s</a:t>
            </a:r>
            <a:endParaRPr lang="en-US" sz="2800"/>
          </a:p>
        </p:txBody>
      </p:sp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2057400" y="1828800"/>
            <a:ext cx="515143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String s = "compsci";</a:t>
            </a:r>
            <a:r>
              <a:rPr lang="en-US" sz="2800"/>
              <a:t>      </a:t>
            </a:r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762000" y="4724400"/>
            <a:ext cx="7948613" cy="95885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A string is a group of characters.</a:t>
            </a:r>
          </a:p>
          <a:p>
            <a:pPr eaLnBrk="1" hangingPunct="1"/>
            <a:r>
              <a:rPr lang="en-US" sz="2800">
                <a:solidFill>
                  <a:srgbClr val="0000CC"/>
                </a:solidFill>
              </a:rPr>
              <a:t>The first character in the group is at spot 0.</a:t>
            </a:r>
          </a:p>
        </p:txBody>
      </p:sp>
      <p:graphicFrame>
        <p:nvGraphicFramePr>
          <p:cNvPr id="372742" name="Group 6"/>
          <p:cNvGraphicFramePr>
            <a:graphicFrameLocks noGrp="1"/>
          </p:cNvGraphicFramePr>
          <p:nvPr/>
        </p:nvGraphicFramePr>
        <p:xfrm>
          <a:off x="1752600" y="3505200"/>
          <a:ext cx="6019800" cy="609600"/>
        </p:xfrm>
        <a:graphic>
          <a:graphicData uri="http://schemas.openxmlformats.org/drawingml/2006/table">
            <a:tbl>
              <a:tblPr/>
              <a:tblGrid>
                <a:gridCol w="860425"/>
                <a:gridCol w="858838"/>
                <a:gridCol w="860425"/>
                <a:gridCol w="860425"/>
                <a:gridCol w="860425"/>
                <a:gridCol w="858837"/>
                <a:gridCol w="860425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String Love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3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370690" name="Group 2"/>
          <p:cNvGraphicFramePr>
            <a:graphicFrameLocks noGrp="1"/>
          </p:cNvGraphicFramePr>
          <p:nvPr/>
        </p:nvGraphicFramePr>
        <p:xfrm>
          <a:off x="609600" y="304800"/>
          <a:ext cx="8077200" cy="5864228"/>
        </p:xfrm>
        <a:graphic>
          <a:graphicData uri="http://schemas.openxmlformats.org/drawingml/2006/table">
            <a:tbl>
              <a:tblPr/>
              <a:tblGrid>
                <a:gridCol w="2133600"/>
                <a:gridCol w="5943600"/>
              </a:tblGrid>
              <a:tr h="147610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String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0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substring(x,y)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section of the string from x to y not including 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substring(x)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section of the string from x to length-1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7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length()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chars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charAt(x)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char at spot x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indexOf(c)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loc of char c in the string, searching from spot 0 to spot length-1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lastIndexOf(c)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loc of char c in the string, searching from spot length-1 to spot 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6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374786" name="Group 2"/>
          <p:cNvGraphicFramePr>
            <a:graphicFrameLocks noGrp="1"/>
          </p:cNvGraphicFramePr>
          <p:nvPr/>
        </p:nvGraphicFramePr>
        <p:xfrm>
          <a:off x="457200" y="533400"/>
          <a:ext cx="8382000" cy="4883151"/>
        </p:xfrm>
        <a:graphic>
          <a:graphicData uri="http://schemas.openxmlformats.org/drawingml/2006/table">
            <a:tbl>
              <a:tblPr/>
              <a:tblGrid>
                <a:gridCol w="2590800"/>
                <a:gridCol w="5791200"/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String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equals(s)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checks if this string has same chars as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compareTo(s)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compares this string and s for &gt;,&lt;, and ==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trim()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leading and trailing whitespace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replaceAll(x,y)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new String with all x changed to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new String with uppercase chars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new String with lowercase chars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29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/>
              <a:t>   -answer the easiest question 1</a:t>
            </a:r>
            <a:r>
              <a:rPr lang="en-US" sz="2400" baseline="30000"/>
              <a:t>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/>
              <a:t>   -keep track of your time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1828800" y="57150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endParaRPr lang="en-US" sz="2800">
              <a:solidFill>
                <a:srgbClr val="FF0000"/>
              </a:solidFill>
            </a:endParaRPr>
          </a:p>
          <a:p>
            <a:pPr eaLnBrk="1" hangingPunct="1"/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84996" name="Text Box 30"/>
          <p:cNvSpPr txBox="1">
            <a:spLocks noChangeArrowheads="1"/>
          </p:cNvSpPr>
          <p:nvPr/>
        </p:nvSpPr>
        <p:spPr bwMode="auto">
          <a:xfrm>
            <a:off x="304800" y="3149600"/>
            <a:ext cx="8111516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/>
              <a:t>String sent = "alligators rule";</a:t>
            </a:r>
          </a:p>
          <a:p>
            <a:pPr eaLnBrk="1" hangingPunct="1"/>
            <a:r>
              <a:rPr lang="en-US" sz="2800" dirty="0"/>
              <a:t>String find = "</a:t>
            </a:r>
            <a:r>
              <a:rPr lang="en-US" sz="2800" dirty="0" err="1"/>
              <a:t>gato</a:t>
            </a:r>
            <a:r>
              <a:rPr lang="en-US" sz="2800" dirty="0"/>
              <a:t>";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sent.indexOf</a:t>
            </a:r>
            <a:r>
              <a:rPr lang="en-US" sz="2800" dirty="0"/>
              <a:t>( find ) );</a:t>
            </a:r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sent.indexOf</a:t>
            </a:r>
            <a:r>
              <a:rPr lang="en-US" sz="2800" dirty="0"/>
              <a:t>( "dog" ) );</a:t>
            </a:r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sent.substring</a:t>
            </a:r>
            <a:r>
              <a:rPr lang="en-US" sz="2800" dirty="0"/>
              <a:t>( 3 , 6 ) );</a:t>
            </a:r>
            <a:endParaRPr lang="en-US" sz="2800" dirty="0">
              <a:solidFill>
                <a:srgbClr val="009900"/>
              </a:solidFill>
            </a:endParaRPr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sent.substring</a:t>
            </a:r>
            <a:r>
              <a:rPr lang="en-US" sz="2800" dirty="0"/>
              <a:t>( 6 ) </a:t>
            </a:r>
            <a:r>
              <a:rPr lang="en-US" sz="2800" dirty="0" smtClean="0"/>
              <a:t>);</a:t>
            </a:r>
            <a:endParaRPr lang="en-US" sz="2000" dirty="0">
              <a:solidFill>
                <a:srgbClr val="009900"/>
              </a:solidFill>
            </a:endParaRPr>
          </a:p>
        </p:txBody>
      </p:sp>
      <p:sp>
        <p:nvSpPr>
          <p:cNvPr id="84998" name="Text Box 4"/>
          <p:cNvSpPr txBox="1">
            <a:spLocks noChangeArrowheads="1"/>
          </p:cNvSpPr>
          <p:nvPr/>
        </p:nvSpPr>
        <p:spPr bwMode="auto">
          <a:xfrm>
            <a:off x="6858000" y="1295400"/>
            <a:ext cx="1981200" cy="28019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4</a:t>
            </a:r>
            <a:br>
              <a:rPr lang="en-US" sz="3200" dirty="0"/>
            </a:br>
            <a:r>
              <a:rPr lang="en-US" sz="3200" dirty="0"/>
              <a:t>-1</a:t>
            </a:r>
            <a:br>
              <a:rPr lang="en-US" sz="3200" dirty="0"/>
            </a:br>
            <a:r>
              <a:rPr lang="en-US" sz="3200" dirty="0" err="1"/>
              <a:t>iga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tors</a:t>
            </a:r>
            <a:r>
              <a:rPr lang="en-US" sz="3200" dirty="0"/>
              <a:t> rule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String Love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0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Class</a:t>
            </a:r>
            <a:b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400800" y="51816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3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81170"/>
            <a:ext cx="7086600" cy="69249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200" dirty="0"/>
              <a:t>public class </a:t>
            </a:r>
            <a:r>
              <a:rPr lang="en-US" sz="1200" dirty="0" err="1"/>
              <a:t>CodeWordChecker</a:t>
            </a:r>
            <a:r>
              <a:rPr lang="en-US" sz="1200" dirty="0"/>
              <a:t> implements </a:t>
            </a:r>
            <a:r>
              <a:rPr lang="en-US" sz="1200" dirty="0" err="1"/>
              <a:t>StringChecker</a:t>
            </a:r>
            <a:endParaRPr lang="en-US" sz="1200" dirty="0"/>
          </a:p>
          <a:p>
            <a:r>
              <a:rPr lang="en-US" sz="1200" dirty="0"/>
              <a:t>{</a:t>
            </a:r>
          </a:p>
          <a:p>
            <a:r>
              <a:rPr lang="en-US" sz="1200" dirty="0" smtClean="0"/>
              <a:t>   private </a:t>
            </a:r>
            <a:r>
              <a:rPr lang="en-US" sz="1200" dirty="0" err="1"/>
              <a:t>int</a:t>
            </a:r>
            <a:r>
              <a:rPr lang="en-US" sz="1200" dirty="0"/>
              <a:t> min;</a:t>
            </a:r>
          </a:p>
          <a:p>
            <a:r>
              <a:rPr lang="en-US" sz="1200" dirty="0" smtClean="0"/>
              <a:t>   private </a:t>
            </a:r>
            <a:r>
              <a:rPr lang="en-US" sz="1200" dirty="0" err="1"/>
              <a:t>int</a:t>
            </a:r>
            <a:r>
              <a:rPr lang="en-US" sz="1200" dirty="0"/>
              <a:t> max;</a:t>
            </a:r>
          </a:p>
          <a:p>
            <a:r>
              <a:rPr lang="en-US" sz="1200" dirty="0" smtClean="0"/>
              <a:t>   private </a:t>
            </a:r>
            <a:r>
              <a:rPr lang="en-US" sz="1200" dirty="0"/>
              <a:t>String not;</a:t>
            </a:r>
          </a:p>
          <a:p>
            <a:endParaRPr lang="en-US" sz="1200" dirty="0"/>
          </a:p>
          <a:p>
            <a:r>
              <a:rPr lang="en-US" sz="1200" dirty="0" smtClean="0"/>
              <a:t>   public </a:t>
            </a:r>
            <a:r>
              <a:rPr lang="en-US" sz="1200" dirty="0" err="1"/>
              <a:t>CodeWordChecker</a:t>
            </a:r>
            <a:r>
              <a:rPr lang="en-US" sz="1200" dirty="0"/>
              <a:t>( </a:t>
            </a:r>
            <a:r>
              <a:rPr lang="en-US" sz="1200" dirty="0" err="1"/>
              <a:t>int</a:t>
            </a:r>
            <a:r>
              <a:rPr lang="en-US" sz="1200" dirty="0"/>
              <a:t> a, </a:t>
            </a:r>
            <a:r>
              <a:rPr lang="en-US" sz="1200" dirty="0" err="1"/>
              <a:t>int</a:t>
            </a:r>
            <a:r>
              <a:rPr lang="en-US" sz="1200" dirty="0"/>
              <a:t> b, String c ) </a:t>
            </a:r>
          </a:p>
          <a:p>
            <a:r>
              <a:rPr lang="en-US" sz="1200" dirty="0" smtClean="0"/>
              <a:t>   {</a:t>
            </a:r>
            <a:endParaRPr lang="en-US" sz="1200" dirty="0"/>
          </a:p>
          <a:p>
            <a:r>
              <a:rPr lang="en-US" sz="1200" dirty="0" smtClean="0"/>
              <a:t>      min </a:t>
            </a:r>
            <a:r>
              <a:rPr lang="en-US" sz="1200" dirty="0"/>
              <a:t>= a;</a:t>
            </a:r>
          </a:p>
          <a:p>
            <a:r>
              <a:rPr lang="en-US" sz="1200" dirty="0" smtClean="0"/>
              <a:t>      max </a:t>
            </a:r>
            <a:r>
              <a:rPr lang="en-US" sz="1200" dirty="0"/>
              <a:t>= b;</a:t>
            </a:r>
          </a:p>
          <a:p>
            <a:r>
              <a:rPr lang="en-US" sz="1200" dirty="0" smtClean="0"/>
              <a:t>      not </a:t>
            </a:r>
            <a:r>
              <a:rPr lang="en-US" sz="1200" dirty="0"/>
              <a:t>= c;	</a:t>
            </a:r>
          </a:p>
          <a:p>
            <a:r>
              <a:rPr lang="en-US" sz="1200" dirty="0" smtClean="0"/>
              <a:t>   }</a:t>
            </a:r>
            <a:endParaRPr lang="en-US" sz="1200" dirty="0"/>
          </a:p>
          <a:p>
            <a:r>
              <a:rPr lang="en-US" sz="1200" dirty="0"/>
              <a:t>	</a:t>
            </a:r>
          </a:p>
          <a:p>
            <a:r>
              <a:rPr lang="en-US" sz="1200" dirty="0" smtClean="0"/>
              <a:t>   public </a:t>
            </a:r>
            <a:r>
              <a:rPr lang="en-US" sz="1200" dirty="0" err="1"/>
              <a:t>CodeWordChecker</a:t>
            </a:r>
            <a:r>
              <a:rPr lang="en-US" sz="1200" dirty="0"/>
              <a:t>( String c ) </a:t>
            </a:r>
          </a:p>
          <a:p>
            <a:r>
              <a:rPr lang="en-US" sz="1200" dirty="0" smtClean="0"/>
              <a:t>   {</a:t>
            </a:r>
            <a:endParaRPr lang="en-US" sz="1200" dirty="0"/>
          </a:p>
          <a:p>
            <a:r>
              <a:rPr lang="en-US" sz="1200" dirty="0" smtClean="0"/>
              <a:t>      min </a:t>
            </a:r>
            <a:r>
              <a:rPr lang="en-US" sz="1200" dirty="0"/>
              <a:t>= 6;</a:t>
            </a:r>
          </a:p>
          <a:p>
            <a:r>
              <a:rPr lang="en-US" sz="1200" dirty="0" smtClean="0"/>
              <a:t>      max </a:t>
            </a:r>
            <a:r>
              <a:rPr lang="en-US" sz="1200" dirty="0"/>
              <a:t>= 20;</a:t>
            </a:r>
          </a:p>
          <a:p>
            <a:r>
              <a:rPr lang="en-US" sz="1200" dirty="0" smtClean="0"/>
              <a:t>      not </a:t>
            </a:r>
            <a:r>
              <a:rPr lang="en-US" sz="1200" dirty="0"/>
              <a:t>= c;	</a:t>
            </a:r>
          </a:p>
          <a:p>
            <a:r>
              <a:rPr lang="en-US" sz="1200" dirty="0" smtClean="0"/>
              <a:t>   }</a:t>
            </a:r>
            <a:r>
              <a:rPr lang="en-US" sz="1200" dirty="0"/>
              <a:t>	</a:t>
            </a:r>
          </a:p>
          <a:p>
            <a:r>
              <a:rPr lang="en-US" sz="1200" dirty="0"/>
              <a:t>	</a:t>
            </a:r>
          </a:p>
          <a:p>
            <a:r>
              <a:rPr lang="en-US" sz="1200" dirty="0" smtClean="0"/>
              <a:t>   public </a:t>
            </a:r>
            <a:r>
              <a:rPr lang="en-US" sz="1200" dirty="0" err="1"/>
              <a:t>boolean</a:t>
            </a:r>
            <a:r>
              <a:rPr lang="en-US" sz="1200" dirty="0"/>
              <a:t> </a:t>
            </a:r>
            <a:r>
              <a:rPr lang="en-US" sz="1200" dirty="0" err="1"/>
              <a:t>isValid</a:t>
            </a:r>
            <a:r>
              <a:rPr lang="en-US" sz="1200" dirty="0"/>
              <a:t>( String </a:t>
            </a:r>
            <a:r>
              <a:rPr lang="en-US" sz="1200" dirty="0" err="1"/>
              <a:t>str</a:t>
            </a:r>
            <a:r>
              <a:rPr lang="en-US" sz="1200" dirty="0"/>
              <a:t> )</a:t>
            </a:r>
          </a:p>
          <a:p>
            <a:r>
              <a:rPr lang="en-US" sz="1200" dirty="0" smtClean="0"/>
              <a:t>   {</a:t>
            </a:r>
            <a:endParaRPr lang="en-US" sz="1200" dirty="0"/>
          </a:p>
          <a:p>
            <a:r>
              <a:rPr lang="en-US" sz="1200" dirty="0" smtClean="0"/>
              <a:t>      if</a:t>
            </a:r>
            <a:r>
              <a:rPr lang="en-US" sz="1200" dirty="0"/>
              <a:t>( </a:t>
            </a:r>
            <a:r>
              <a:rPr lang="en-US" sz="1200" dirty="0" err="1"/>
              <a:t>str.indexOf</a:t>
            </a:r>
            <a:r>
              <a:rPr lang="en-US" sz="1200" dirty="0"/>
              <a:t>( not ) &gt; -1 )</a:t>
            </a:r>
          </a:p>
          <a:p>
            <a:r>
              <a:rPr lang="en-US" sz="1200" dirty="0" smtClean="0"/>
              <a:t>         return </a:t>
            </a:r>
            <a:r>
              <a:rPr lang="en-US" sz="1200" dirty="0"/>
              <a:t>false;</a:t>
            </a:r>
          </a:p>
          <a:p>
            <a:r>
              <a:rPr lang="en-US" sz="1200" dirty="0" smtClean="0"/>
              <a:t>     if</a:t>
            </a:r>
            <a:r>
              <a:rPr lang="en-US" sz="1200" dirty="0"/>
              <a:t>( </a:t>
            </a:r>
            <a:r>
              <a:rPr lang="en-US" sz="1200" dirty="0" err="1"/>
              <a:t>str.length</a:t>
            </a:r>
            <a:r>
              <a:rPr lang="en-US" sz="1200" dirty="0"/>
              <a:t>() &lt; min )</a:t>
            </a:r>
          </a:p>
          <a:p>
            <a:r>
              <a:rPr lang="en-US" sz="1200" dirty="0" smtClean="0"/>
              <a:t>         return </a:t>
            </a:r>
            <a:r>
              <a:rPr lang="en-US" sz="1200" dirty="0"/>
              <a:t>false;</a:t>
            </a:r>
          </a:p>
          <a:p>
            <a:r>
              <a:rPr lang="en-US" sz="1200" dirty="0" smtClean="0"/>
              <a:t>      if</a:t>
            </a:r>
            <a:r>
              <a:rPr lang="en-US" sz="1200" dirty="0"/>
              <a:t>( </a:t>
            </a:r>
            <a:r>
              <a:rPr lang="en-US" sz="1200" dirty="0" err="1"/>
              <a:t>str.length</a:t>
            </a:r>
            <a:r>
              <a:rPr lang="en-US" sz="1200" dirty="0"/>
              <a:t>() &gt; max )</a:t>
            </a:r>
          </a:p>
          <a:p>
            <a:r>
              <a:rPr lang="en-US" sz="1200" dirty="0" smtClean="0"/>
              <a:t>          return </a:t>
            </a:r>
            <a:r>
              <a:rPr lang="en-US" sz="1200" dirty="0"/>
              <a:t>false;</a:t>
            </a:r>
          </a:p>
          <a:p>
            <a:r>
              <a:rPr lang="en-US" sz="1200" dirty="0" smtClean="0"/>
              <a:t>      return </a:t>
            </a:r>
            <a:r>
              <a:rPr lang="en-US" sz="1200" dirty="0"/>
              <a:t>true;</a:t>
            </a:r>
          </a:p>
          <a:p>
            <a:r>
              <a:rPr lang="en-US" sz="1200" dirty="0" smtClean="0"/>
              <a:t>   }   </a:t>
            </a:r>
            <a:endParaRPr lang="en-US" sz="1200" dirty="0"/>
          </a:p>
          <a:p>
            <a:r>
              <a:rPr lang="en-US" sz="1200" dirty="0"/>
              <a:t>	</a:t>
            </a:r>
          </a:p>
          <a:p>
            <a:r>
              <a:rPr lang="en-US" sz="1200" dirty="0" smtClean="0"/>
              <a:t>   public </a:t>
            </a:r>
            <a:r>
              <a:rPr lang="en-US" sz="1200" dirty="0"/>
              <a:t>String </a:t>
            </a:r>
            <a:r>
              <a:rPr lang="en-US" sz="1200" dirty="0" err="1"/>
              <a:t>toString</a:t>
            </a:r>
            <a:r>
              <a:rPr lang="en-US" sz="1200" dirty="0"/>
              <a:t>()</a:t>
            </a:r>
          </a:p>
          <a:p>
            <a:r>
              <a:rPr lang="en-US" sz="1200" dirty="0" smtClean="0"/>
              <a:t>   {</a:t>
            </a:r>
            <a:endParaRPr lang="en-US" sz="1200" dirty="0"/>
          </a:p>
          <a:p>
            <a:r>
              <a:rPr lang="en-US" sz="1200" dirty="0" smtClean="0"/>
              <a:t>      return </a:t>
            </a:r>
            <a:r>
              <a:rPr lang="en-US" sz="1200" dirty="0"/>
              <a:t>"" + min + " " + max + " " + not;</a:t>
            </a:r>
          </a:p>
          <a:p>
            <a:r>
              <a:rPr lang="en-US" sz="1200" dirty="0" smtClean="0"/>
              <a:t>   }      </a:t>
            </a:r>
            <a:endParaRPr lang="en-US" sz="1200" dirty="0"/>
          </a:p>
          <a:p>
            <a:r>
              <a:rPr lang="en-US" sz="1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4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Matrix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62806" y="1676400"/>
            <a:ext cx="7418387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Typically, 1 </a:t>
            </a:r>
            <a:r>
              <a:rPr lang="en-US" sz="2800" dirty="0"/>
              <a:t>question on the A test free response will require </a:t>
            </a:r>
            <a:r>
              <a:rPr lang="en-US" sz="2800" dirty="0" smtClean="0"/>
              <a:t>that students </a:t>
            </a:r>
            <a:r>
              <a:rPr lang="en-US" sz="2800" dirty="0"/>
              <a:t>manipulate a 2-dimensional </a:t>
            </a:r>
            <a:r>
              <a:rPr lang="en-US" sz="2800" dirty="0" smtClean="0"/>
              <a:t>array.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8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0191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2959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82960" name="Text Box 30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0206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228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306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91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6248400" y="3886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33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1447800" y="2514600"/>
            <a:ext cx="51911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  <a:p>
            <a:pPr eaLnBrk="1" hangingPunct="1"/>
            <a:r>
              <a:rPr lang="en-US" sz="2800"/>
              <a:t>mat[</a:t>
            </a:r>
            <a:r>
              <a:rPr lang="en-US" sz="2800">
                <a:solidFill>
                  <a:srgbClr val="008000"/>
                </a:solidFill>
              </a:rPr>
              <a:t>0</a:t>
            </a:r>
            <a:r>
              <a:rPr lang="en-US" sz="2800"/>
              <a:t>][</a:t>
            </a:r>
            <a:r>
              <a:rPr lang="en-US" sz="2800">
                <a:solidFill>
                  <a:srgbClr val="000066"/>
                </a:solidFill>
              </a:rPr>
              <a:t>1</a:t>
            </a:r>
            <a:r>
              <a:rPr lang="en-US" sz="2800"/>
              <a:t>]=2;</a:t>
            </a:r>
          </a:p>
        </p:txBody>
      </p:sp>
      <p:sp>
        <p:nvSpPr>
          <p:cNvPr id="88079" name="Text Box 14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76495" name="Group 15"/>
          <p:cNvGraphicFramePr>
            <a:graphicFrameLocks noGrp="1"/>
          </p:cNvGraphicFramePr>
          <p:nvPr/>
        </p:nvGraphicFramePr>
        <p:xfrm>
          <a:off x="6232525" y="4648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05" name="Group 25"/>
          <p:cNvGraphicFramePr>
            <a:graphicFrameLocks noGrp="1"/>
          </p:cNvGraphicFramePr>
          <p:nvPr/>
        </p:nvGraphicFramePr>
        <p:xfrm>
          <a:off x="6232525" y="5410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4860925" y="38862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10" name="Line 45"/>
          <p:cNvSpPr>
            <a:spLocks noChangeShapeType="1"/>
          </p:cNvSpPr>
          <p:nvPr/>
        </p:nvSpPr>
        <p:spPr bwMode="auto">
          <a:xfrm>
            <a:off x="5318125" y="4191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1" name="Line 46"/>
          <p:cNvSpPr>
            <a:spLocks noChangeShapeType="1"/>
          </p:cNvSpPr>
          <p:nvPr/>
        </p:nvSpPr>
        <p:spPr bwMode="auto">
          <a:xfrm>
            <a:off x="5318125" y="4953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2" name="Line 47"/>
          <p:cNvSpPr>
            <a:spLocks noChangeShapeType="1"/>
          </p:cNvSpPr>
          <p:nvPr/>
        </p:nvSpPr>
        <p:spPr bwMode="auto">
          <a:xfrm>
            <a:off x="5318125" y="5638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3" name="Text Box 48"/>
          <p:cNvSpPr txBox="1">
            <a:spLocks noChangeArrowheads="1"/>
          </p:cNvSpPr>
          <p:nvPr/>
        </p:nvSpPr>
        <p:spPr bwMode="auto">
          <a:xfrm>
            <a:off x="4403725" y="39624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8000"/>
                </a:solidFill>
              </a:rPr>
              <a:t>0</a:t>
            </a:r>
            <a:r>
              <a:rPr lang="en-US" sz="2400">
                <a:solidFill>
                  <a:srgbClr val="FF0000"/>
                </a:solidFill>
              </a:rPr>
              <a:t/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88114" name="Text Box 49"/>
          <p:cNvSpPr txBox="1">
            <a:spLocks noChangeArrowheads="1"/>
          </p:cNvSpPr>
          <p:nvPr/>
        </p:nvSpPr>
        <p:spPr bwMode="auto">
          <a:xfrm>
            <a:off x="1219200" y="4038600"/>
            <a:ext cx="14478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Which</a:t>
            </a:r>
            <a:br>
              <a:rPr lang="en-US" sz="2800">
                <a:solidFill>
                  <a:srgbClr val="008000"/>
                </a:solidFill>
              </a:rPr>
            </a:br>
            <a:r>
              <a:rPr lang="en-US" sz="2800">
                <a:solidFill>
                  <a:srgbClr val="008000"/>
                </a:solidFill>
              </a:rPr>
              <a:t>array?</a:t>
            </a:r>
          </a:p>
        </p:txBody>
      </p:sp>
      <p:sp>
        <p:nvSpPr>
          <p:cNvPr id="88115" name="Line 50"/>
          <p:cNvSpPr>
            <a:spLocks noChangeShapeType="1"/>
          </p:cNvSpPr>
          <p:nvPr/>
        </p:nvSpPr>
        <p:spPr bwMode="auto">
          <a:xfrm flipV="1">
            <a:off x="2362200" y="3429000"/>
            <a:ext cx="152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6" name="Text Box 51"/>
          <p:cNvSpPr txBox="1">
            <a:spLocks noChangeArrowheads="1"/>
          </p:cNvSpPr>
          <p:nvPr/>
        </p:nvSpPr>
        <p:spPr bwMode="auto">
          <a:xfrm>
            <a:off x="2819400" y="5181600"/>
            <a:ext cx="1447800" cy="958850"/>
          </a:xfrm>
          <a:prstGeom prst="rect">
            <a:avLst/>
          </a:prstGeom>
          <a:noFill/>
          <a:ln w="1270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Which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spot?</a:t>
            </a:r>
          </a:p>
        </p:txBody>
      </p:sp>
      <p:sp>
        <p:nvSpPr>
          <p:cNvPr id="88117" name="Line 52"/>
          <p:cNvSpPr>
            <a:spLocks noChangeShapeType="1"/>
          </p:cNvSpPr>
          <p:nvPr/>
        </p:nvSpPr>
        <p:spPr bwMode="auto">
          <a:xfrm flipH="1" flipV="1">
            <a:off x="3048000" y="3429000"/>
            <a:ext cx="228600" cy="17526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8" name="Text Box 53"/>
          <p:cNvSpPr txBox="1">
            <a:spLocks noChangeArrowheads="1"/>
          </p:cNvSpPr>
          <p:nvPr/>
        </p:nvSpPr>
        <p:spPr bwMode="auto">
          <a:xfrm>
            <a:off x="6400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</a:t>
            </a:r>
            <a:r>
              <a:rPr lang="en-US" sz="2000">
                <a:solidFill>
                  <a:srgbClr val="000066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      2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066800" y="2286000"/>
          <a:ext cx="4267200" cy="2773362"/>
        </p:xfrm>
        <a:graphic>
          <a:graphicData uri="http://schemas.openxmlformats.org/drawingml/2006/table">
            <a:tbl>
              <a:tblPr/>
              <a:tblGrid>
                <a:gridCol w="854075"/>
                <a:gridCol w="852488"/>
                <a:gridCol w="854075"/>
                <a:gridCol w="852487"/>
                <a:gridCol w="854075"/>
              </a:tblGrid>
              <a:tr h="51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5562600" y="2209800"/>
            <a:ext cx="30480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mat[2][2]=7;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mat[0][3]=5;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mat[4][1]=3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1295400" y="1752600"/>
            <a:ext cx="556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0      1      2      3     4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304800" y="2133600"/>
            <a:ext cx="685800" cy="2973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0     1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2     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3     4</a:t>
            </a:r>
          </a:p>
        </p:txBody>
      </p:sp>
      <p:pic>
        <p:nvPicPr>
          <p:cNvPr id="89133" name="Picture 45" descr="j03473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6002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6269038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for( int r = 0; r &lt; mat.length; r++)</a:t>
            </a:r>
          </a:p>
          <a:p>
            <a:pPr eaLnBrk="1" hangingPunct="1"/>
            <a:r>
              <a:rPr lang="en-US" sz="2400"/>
              <a:t>{</a:t>
            </a:r>
          </a:p>
          <a:p>
            <a:pPr eaLnBrk="1" hangingPunct="1"/>
            <a:r>
              <a:rPr lang="en-US" sz="2400"/>
              <a:t>   for( int c = 0; c &lt; mat[r].length; c++)</a:t>
            </a:r>
          </a:p>
          <a:p>
            <a:pPr eaLnBrk="1" hangingPunct="1"/>
            <a:r>
              <a:rPr lang="en-US" sz="2400"/>
              <a:t>   {</a:t>
            </a:r>
          </a:p>
          <a:p>
            <a:pPr eaLnBrk="1" hangingPunct="1"/>
            <a:r>
              <a:rPr lang="en-US" sz="2400"/>
              <a:t>	mat[r][c] = r*c;</a:t>
            </a:r>
          </a:p>
          <a:p>
            <a:pPr eaLnBrk="1" hangingPunct="1"/>
            <a:r>
              <a:rPr lang="en-US" sz="2400"/>
              <a:t>   }</a:t>
            </a:r>
          </a:p>
          <a:p>
            <a:pPr eaLnBrk="1" hangingPunct="1"/>
            <a:r>
              <a:rPr lang="en-US" sz="2400"/>
              <a:t>}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4876800" y="3810000"/>
          <a:ext cx="2743200" cy="2260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1676400" y="5105400"/>
            <a:ext cx="28225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if mat was 3x3</a:t>
            </a:r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3352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8356" name="Group 4"/>
          <p:cNvGraphicFramePr>
            <a:graphicFrameLocks noGrp="1"/>
          </p:cNvGraphicFramePr>
          <p:nvPr/>
        </p:nvGraphicFramePr>
        <p:xfrm>
          <a:off x="3216275" y="3810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008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chemeClr val="accent2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8368" name="Group 16"/>
          <p:cNvGraphicFramePr>
            <a:graphicFrameLocks noGrp="1"/>
          </p:cNvGraphicFramePr>
          <p:nvPr/>
        </p:nvGraphicFramePr>
        <p:xfrm>
          <a:off x="3200400" y="4572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78" name="Group 26"/>
          <p:cNvGraphicFramePr>
            <a:graphicFrameLocks noGrp="1"/>
          </p:cNvGraphicFramePr>
          <p:nvPr/>
        </p:nvGraphicFramePr>
        <p:xfrm>
          <a:off x="3200400" y="5334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88" name="Group 36"/>
          <p:cNvGraphicFramePr>
            <a:graphicFrameLocks noGrp="1"/>
          </p:cNvGraphicFramePr>
          <p:nvPr/>
        </p:nvGraphicFramePr>
        <p:xfrm>
          <a:off x="1828800" y="38100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7" name="Line 46"/>
          <p:cNvSpPr>
            <a:spLocks noChangeShapeType="1"/>
          </p:cNvSpPr>
          <p:nvPr/>
        </p:nvSpPr>
        <p:spPr bwMode="auto">
          <a:xfrm>
            <a:off x="2286000" y="4114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8" name="Line 47"/>
          <p:cNvSpPr>
            <a:spLocks noChangeShapeType="1"/>
          </p:cNvSpPr>
          <p:nvPr/>
        </p:nvSpPr>
        <p:spPr bwMode="auto">
          <a:xfrm>
            <a:off x="2286000" y="4876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9" name="Line 48"/>
          <p:cNvSpPr>
            <a:spLocks noChangeShapeType="1"/>
          </p:cNvSpPr>
          <p:nvPr/>
        </p:nvSpPr>
        <p:spPr bwMode="auto">
          <a:xfrm>
            <a:off x="2286000" y="5562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Text Box 49"/>
          <p:cNvSpPr txBox="1">
            <a:spLocks noChangeArrowheads="1"/>
          </p:cNvSpPr>
          <p:nvPr/>
        </p:nvSpPr>
        <p:spPr bwMode="auto">
          <a:xfrm>
            <a:off x="1371600" y="38862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92211" name="Text Box 50"/>
          <p:cNvSpPr txBox="1">
            <a:spLocks noChangeArrowheads="1"/>
          </p:cNvSpPr>
          <p:nvPr/>
        </p:nvSpPr>
        <p:spPr bwMode="auto">
          <a:xfrm>
            <a:off x="5638800" y="3581400"/>
            <a:ext cx="12192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# of arrays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 flipH="1" flipV="1">
            <a:off x="5715000" y="3048000"/>
            <a:ext cx="1524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7239000" y="3581400"/>
            <a:ext cx="1219200" cy="13858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size of each array</a:t>
            </a:r>
          </a:p>
        </p:txBody>
      </p:sp>
      <p:sp>
        <p:nvSpPr>
          <p:cNvPr id="92214" name="Line 54"/>
          <p:cNvSpPr>
            <a:spLocks noChangeShapeType="1"/>
          </p:cNvSpPr>
          <p:nvPr/>
        </p:nvSpPr>
        <p:spPr bwMode="auto">
          <a:xfrm flipH="1" flipV="1">
            <a:off x="6324600" y="3124200"/>
            <a:ext cx="1143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int[][] mat = {{5,7},{5,3,4,6},{0,8,9}};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for( int[] row : mat )</a:t>
            </a:r>
          </a:p>
          <a:p>
            <a:pPr eaLnBrk="1" hangingPunct="1"/>
            <a:r>
              <a:rPr lang="en-US" sz="2800"/>
              <a:t>{</a:t>
            </a:r>
          </a:p>
          <a:p>
            <a:pPr eaLnBrk="1" hangingPunct="1"/>
            <a:r>
              <a:rPr lang="en-US" sz="2800"/>
              <a:t>   for( int num : row )</a:t>
            </a:r>
          </a:p>
          <a:p>
            <a:pPr eaLnBrk="1" hangingPunct="1"/>
            <a:r>
              <a:rPr lang="en-US" sz="2800"/>
              <a:t>   {</a:t>
            </a:r>
          </a:p>
          <a:p>
            <a:pPr eaLnBrk="1" hangingPunct="1"/>
            <a:r>
              <a:rPr lang="en-US" sz="2800"/>
              <a:t>      System.out.print( num + " ");</a:t>
            </a:r>
          </a:p>
          <a:p>
            <a:pPr eaLnBrk="1" hangingPunct="1"/>
            <a:r>
              <a:rPr lang="en-US" sz="2800"/>
              <a:t>   }</a:t>
            </a:r>
          </a:p>
          <a:p>
            <a:pPr eaLnBrk="1" hangingPunct="1"/>
            <a:r>
              <a:rPr lang="en-US" sz="2800"/>
              <a:t>   System.out.println();</a:t>
            </a:r>
          </a:p>
          <a:p>
            <a:pPr eaLnBrk="1" hangingPunct="1"/>
            <a:r>
              <a:rPr lang="en-US" sz="280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each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int</a:t>
            </a:r>
            <a:r>
              <a:rPr lang="en-US" sz="2800" dirty="0"/>
              <a:t>[][] mat = {{5,7},{5,3,4,6},{0,8,9}};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for( </a:t>
            </a:r>
            <a:r>
              <a:rPr lang="en-US" sz="2800" dirty="0" err="1" smtClean="0"/>
              <a:t>int</a:t>
            </a:r>
            <a:r>
              <a:rPr lang="en-US" sz="2800" dirty="0" smtClean="0"/>
              <a:t> r = 0; r &lt; </a:t>
            </a:r>
            <a:r>
              <a:rPr lang="en-US" sz="2800" dirty="0" err="1" smtClean="0"/>
              <a:t>mat.length</a:t>
            </a:r>
            <a:r>
              <a:rPr lang="en-US" sz="2800" dirty="0" smtClean="0"/>
              <a:t>; r++ )</a:t>
            </a:r>
            <a:endParaRPr lang="en-US" sz="2800" dirty="0"/>
          </a:p>
          <a:p>
            <a:pPr eaLnBrk="1" hangingPunct="1"/>
            <a:r>
              <a:rPr lang="en-US" sz="2800" dirty="0"/>
              <a:t>{</a:t>
            </a:r>
          </a:p>
          <a:p>
            <a:pPr eaLnBrk="1" hangingPunct="1"/>
            <a:r>
              <a:rPr lang="en-US" sz="2800" dirty="0"/>
              <a:t>   for(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smtClean="0"/>
              <a:t>c = 0; c &lt; mat[r].length; </a:t>
            </a:r>
            <a:r>
              <a:rPr lang="en-US" sz="2800" dirty="0" err="1" smtClean="0"/>
              <a:t>c++</a:t>
            </a:r>
            <a:r>
              <a:rPr lang="en-US" sz="2800" dirty="0" smtClean="0"/>
              <a:t> </a:t>
            </a:r>
            <a:r>
              <a:rPr lang="en-US" sz="2800" dirty="0"/>
              <a:t>)</a:t>
            </a:r>
          </a:p>
          <a:p>
            <a:pPr eaLnBrk="1" hangingPunct="1"/>
            <a:r>
              <a:rPr lang="en-US" sz="2800" dirty="0"/>
              <a:t>   {</a:t>
            </a:r>
          </a:p>
          <a:p>
            <a:pPr eaLnBrk="1" hangingPunct="1"/>
            <a:r>
              <a:rPr lang="en-US" sz="2800" dirty="0"/>
              <a:t>      </a:t>
            </a:r>
            <a:r>
              <a:rPr lang="en-US" sz="2800" dirty="0" err="1"/>
              <a:t>System.out.print</a:t>
            </a:r>
            <a:r>
              <a:rPr lang="en-US" sz="2800" dirty="0"/>
              <a:t>( </a:t>
            </a:r>
            <a:r>
              <a:rPr lang="en-US" sz="2800" dirty="0" smtClean="0"/>
              <a:t>mat[r][c] </a:t>
            </a:r>
            <a:r>
              <a:rPr lang="en-US" sz="2800" dirty="0"/>
              <a:t>+ " ");</a:t>
            </a:r>
          </a:p>
          <a:p>
            <a:pPr eaLnBrk="1" hangingPunct="1"/>
            <a:r>
              <a:rPr lang="en-US" sz="2800" dirty="0"/>
              <a:t>   }</a:t>
            </a:r>
          </a:p>
          <a:p>
            <a:pPr eaLnBrk="1" hangingPunct="1"/>
            <a:r>
              <a:rPr lang="en-US" sz="2800" dirty="0"/>
              <a:t>   </a:t>
            </a:r>
            <a:r>
              <a:rPr lang="en-US" sz="2800" dirty="0" err="1"/>
              <a:t>System.out.println</a:t>
            </a:r>
            <a:r>
              <a:rPr lang="en-US" sz="2800" dirty="0"/>
              <a:t>();</a:t>
            </a:r>
          </a:p>
          <a:p>
            <a:pPr eaLnBrk="1" hangingPunct="1"/>
            <a:r>
              <a:rPr lang="en-US" sz="2800" dirty="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loop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5867400" y="4648200"/>
            <a:ext cx="2971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2018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34163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   public </a:t>
            </a:r>
            <a:r>
              <a:rPr lang="en-US" sz="2400" dirty="0"/>
              <a:t>static </a:t>
            </a:r>
            <a:r>
              <a:rPr lang="en-US" sz="2400" dirty="0" err="1"/>
              <a:t>int</a:t>
            </a:r>
            <a:r>
              <a:rPr lang="en-US" sz="2400" dirty="0"/>
              <a:t>[] </a:t>
            </a:r>
            <a:r>
              <a:rPr lang="en-US" sz="2400" dirty="0" err="1"/>
              <a:t>getColumn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[][] arr2D, </a:t>
            </a:r>
            <a:r>
              <a:rPr lang="en-US" sz="2400" dirty="0" err="1"/>
              <a:t>int</a:t>
            </a:r>
            <a:r>
              <a:rPr lang="en-US" sz="2400" dirty="0"/>
              <a:t> c 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{</a:t>
            </a:r>
            <a:endParaRPr lang="en-US" sz="2400" dirty="0"/>
          </a:p>
          <a:p>
            <a:r>
              <a:rPr lang="en-US" sz="2400" dirty="0"/>
              <a:t> 	</a:t>
            </a:r>
            <a:r>
              <a:rPr lang="en-US" sz="2400" dirty="0" err="1"/>
              <a:t>int</a:t>
            </a:r>
            <a:r>
              <a:rPr lang="en-US" sz="2400" dirty="0"/>
              <a:t>[] col = new </a:t>
            </a:r>
            <a:r>
              <a:rPr lang="en-US" sz="2400" dirty="0" err="1"/>
              <a:t>int</a:t>
            </a:r>
            <a:r>
              <a:rPr lang="en-US" sz="2400" dirty="0"/>
              <a:t>[arr2D.length];  	</a:t>
            </a:r>
          </a:p>
          <a:p>
            <a:r>
              <a:rPr lang="en-US" sz="2400" dirty="0"/>
              <a:t>	for( </a:t>
            </a:r>
            <a:r>
              <a:rPr lang="en-US" sz="2400" dirty="0" err="1"/>
              <a:t>int</a:t>
            </a:r>
            <a:r>
              <a:rPr lang="en-US" sz="2400" dirty="0"/>
              <a:t> r = 0; r &lt; arr2D.length; r++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 	</a:t>
            </a:r>
            <a:r>
              <a:rPr lang="en-US" sz="2400" dirty="0" smtClean="0"/>
              <a:t>   col[r] </a:t>
            </a:r>
            <a:r>
              <a:rPr lang="en-US" sz="2400" dirty="0"/>
              <a:t>= arr2D[r][</a:t>
            </a:r>
            <a:r>
              <a:rPr lang="en-US" sz="2400" dirty="0" smtClean="0"/>
              <a:t>c]; </a:t>
            </a:r>
            <a:endParaRPr lang="en-US" sz="2400" dirty="0"/>
          </a:p>
          <a:p>
            <a:r>
              <a:rPr lang="en-US" sz="2400" dirty="0"/>
              <a:t> 	}	</a:t>
            </a:r>
          </a:p>
          <a:p>
            <a:r>
              <a:rPr lang="en-US" sz="2400" dirty="0"/>
              <a:t> 	return col;    		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43600" y="46482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2018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</a:p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B.1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79248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000" dirty="0"/>
              <a:t> public static </a:t>
            </a:r>
            <a:r>
              <a:rPr lang="en-US" sz="2000" dirty="0" err="1"/>
              <a:t>boolean</a:t>
            </a:r>
            <a:r>
              <a:rPr lang="en-US" sz="2000" dirty="0"/>
              <a:t> </a:t>
            </a:r>
            <a:r>
              <a:rPr lang="en-US" sz="2000" dirty="0" err="1"/>
              <a:t>isLatin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[][] square )</a:t>
            </a:r>
          </a:p>
          <a:p>
            <a:r>
              <a:rPr lang="en-US" sz="2000" dirty="0"/>
              <a:t> {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if</a:t>
            </a:r>
            <a:r>
              <a:rPr lang="en-US" sz="2000" dirty="0"/>
              <a:t>( </a:t>
            </a:r>
            <a:r>
              <a:rPr lang="en-US" sz="2000" dirty="0" err="1"/>
              <a:t>containsDuplicates</a:t>
            </a:r>
            <a:r>
              <a:rPr lang="en-US" sz="2000" dirty="0"/>
              <a:t>( square[0] ) )</a:t>
            </a:r>
          </a:p>
          <a:p>
            <a:r>
              <a:rPr lang="en-US" sz="2000" dirty="0"/>
              <a:t> 	return false;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for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 i = 1; i &lt; </a:t>
            </a:r>
            <a:r>
              <a:rPr lang="en-US" sz="2000" dirty="0" err="1"/>
              <a:t>square.length</a:t>
            </a:r>
            <a:r>
              <a:rPr lang="en-US" sz="2000" dirty="0"/>
              <a:t>; i++ 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{</a:t>
            </a:r>
            <a:endParaRPr lang="en-US" sz="2000" dirty="0"/>
          </a:p>
          <a:p>
            <a:r>
              <a:rPr lang="en-US" sz="2000" dirty="0"/>
              <a:t> </a:t>
            </a:r>
            <a:r>
              <a:rPr lang="en-US" sz="2000" dirty="0" smtClean="0"/>
              <a:t>      if</a:t>
            </a:r>
            <a:r>
              <a:rPr lang="en-US" sz="2000" dirty="0"/>
              <a:t>( ! </a:t>
            </a:r>
            <a:r>
              <a:rPr lang="en-US" sz="2000" dirty="0" err="1"/>
              <a:t>hasAllValues</a:t>
            </a:r>
            <a:r>
              <a:rPr lang="en-US" sz="2000" dirty="0"/>
              <a:t>( square[0], square[i] ) )</a:t>
            </a:r>
          </a:p>
          <a:p>
            <a:r>
              <a:rPr lang="en-US" sz="2000" dirty="0"/>
              <a:t> 	</a:t>
            </a:r>
            <a:r>
              <a:rPr lang="en-US" sz="2000" dirty="0" smtClean="0"/>
              <a:t>return </a:t>
            </a:r>
            <a:r>
              <a:rPr lang="en-US" sz="2000" dirty="0"/>
              <a:t>false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    }</a:t>
            </a:r>
            <a:endParaRPr lang="en-US" sz="2000" dirty="0"/>
          </a:p>
          <a:p>
            <a:r>
              <a:rPr lang="en-US" sz="2000" dirty="0" smtClean="0"/>
              <a:t>    for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 i = 0; i&lt;square[0].length</a:t>
            </a:r>
            <a:r>
              <a:rPr lang="en-US" sz="2000" dirty="0" smtClean="0"/>
              <a:t>; i</a:t>
            </a:r>
            <a:r>
              <a:rPr lang="en-US" sz="2000" dirty="0"/>
              <a:t>++)</a:t>
            </a:r>
          </a:p>
          <a:p>
            <a:r>
              <a:rPr lang="en-US" sz="2000" dirty="0" smtClean="0"/>
              <a:t>    {</a:t>
            </a:r>
            <a:endParaRPr lang="en-US" sz="2000" dirty="0"/>
          </a:p>
          <a:p>
            <a:r>
              <a:rPr lang="en-US" sz="2000" dirty="0" smtClean="0"/>
              <a:t>       if</a:t>
            </a:r>
            <a:r>
              <a:rPr lang="en-US" sz="2000" dirty="0"/>
              <a:t>( ! </a:t>
            </a:r>
            <a:r>
              <a:rPr lang="en-US" sz="2000" dirty="0" err="1"/>
              <a:t>hasAllValues</a:t>
            </a:r>
            <a:r>
              <a:rPr lang="en-US" sz="2000" dirty="0"/>
              <a:t>( square[0] , </a:t>
            </a:r>
            <a:r>
              <a:rPr lang="en-US" sz="2000" dirty="0" err="1"/>
              <a:t>getColumn</a:t>
            </a:r>
            <a:r>
              <a:rPr lang="en-US" sz="2000" dirty="0"/>
              <a:t>( square, i) ) )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return </a:t>
            </a:r>
            <a:r>
              <a:rPr lang="en-US" sz="2000" dirty="0"/>
              <a:t>false;</a:t>
            </a:r>
          </a:p>
          <a:p>
            <a:r>
              <a:rPr lang="en-US" sz="2000" dirty="0" smtClean="0"/>
              <a:t>    }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return </a:t>
            </a:r>
            <a:r>
              <a:rPr lang="en-US" sz="2000" dirty="0"/>
              <a:t>true;</a:t>
            </a:r>
          </a:p>
          <a:p>
            <a:r>
              <a:rPr lang="en-US" sz="2000" dirty="0"/>
              <a:t> }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43600" y="46482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2018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</a:p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B.2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9220200" cy="470898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000" dirty="0"/>
              <a:t> public static </a:t>
            </a:r>
            <a:r>
              <a:rPr lang="en-US" sz="2000" dirty="0" err="1"/>
              <a:t>boolean</a:t>
            </a:r>
            <a:r>
              <a:rPr lang="en-US" sz="2000" dirty="0"/>
              <a:t> </a:t>
            </a:r>
            <a:r>
              <a:rPr lang="en-US" sz="2000" dirty="0" err="1"/>
              <a:t>isLatin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[][] square )</a:t>
            </a:r>
          </a:p>
          <a:p>
            <a:r>
              <a:rPr lang="en-US" sz="2000" dirty="0"/>
              <a:t> {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if</a:t>
            </a:r>
            <a:r>
              <a:rPr lang="en-US" sz="2000" dirty="0"/>
              <a:t>( </a:t>
            </a:r>
            <a:r>
              <a:rPr lang="en-US" sz="2000" dirty="0" err="1"/>
              <a:t>containsDuplicates</a:t>
            </a:r>
            <a:r>
              <a:rPr lang="en-US" sz="2000" dirty="0"/>
              <a:t>( square[0] ) 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return </a:t>
            </a:r>
            <a:r>
              <a:rPr lang="en-US" sz="2000" dirty="0"/>
              <a:t>false;</a:t>
            </a:r>
          </a:p>
          <a:p>
            <a:r>
              <a:rPr lang="en-US" sz="2000" dirty="0"/>
              <a:t> </a:t>
            </a:r>
          </a:p>
          <a:p>
            <a:r>
              <a:rPr lang="en-US" sz="2000" dirty="0" smtClean="0"/>
              <a:t>   for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 i = 1; i &lt; </a:t>
            </a:r>
            <a:r>
              <a:rPr lang="en-US" sz="2000" dirty="0" err="1"/>
              <a:t>square.length</a:t>
            </a:r>
            <a:r>
              <a:rPr lang="en-US" sz="2000" dirty="0"/>
              <a:t>; i++ 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{</a:t>
            </a:r>
            <a:endParaRPr lang="en-US" sz="2000" dirty="0"/>
          </a:p>
          <a:p>
            <a:r>
              <a:rPr lang="en-US" sz="2000" dirty="0" smtClean="0"/>
              <a:t>      if</a:t>
            </a:r>
            <a:r>
              <a:rPr lang="en-US" sz="2000" dirty="0"/>
              <a:t>( ! </a:t>
            </a:r>
            <a:r>
              <a:rPr lang="en-US" sz="2000" dirty="0" err="1"/>
              <a:t>hasAllValues</a:t>
            </a:r>
            <a:r>
              <a:rPr lang="en-US" sz="2000" dirty="0"/>
              <a:t>( square[0], square[i] ) )</a:t>
            </a:r>
          </a:p>
          <a:p>
            <a:r>
              <a:rPr lang="en-US" sz="2000" dirty="0"/>
              <a:t>	return false;</a:t>
            </a:r>
          </a:p>
          <a:p>
            <a:r>
              <a:rPr lang="en-US" sz="2000" dirty="0" smtClean="0"/>
              <a:t>      if</a:t>
            </a:r>
            <a:r>
              <a:rPr lang="en-US" sz="2000" dirty="0"/>
              <a:t>( ! </a:t>
            </a:r>
            <a:r>
              <a:rPr lang="en-US" sz="2000" dirty="0" err="1"/>
              <a:t>hasAllValues</a:t>
            </a:r>
            <a:r>
              <a:rPr lang="en-US" sz="2000" dirty="0"/>
              <a:t>( square[0] , </a:t>
            </a:r>
            <a:r>
              <a:rPr lang="en-US" sz="2000" dirty="0" err="1"/>
              <a:t>getColumn</a:t>
            </a:r>
            <a:r>
              <a:rPr lang="en-US" sz="2000" dirty="0"/>
              <a:t>( square, i) ) )</a:t>
            </a:r>
          </a:p>
          <a:p>
            <a:r>
              <a:rPr lang="en-US" sz="2000" dirty="0"/>
              <a:t>	return false;</a:t>
            </a:r>
          </a:p>
          <a:p>
            <a:r>
              <a:rPr lang="en-US" sz="2000" dirty="0" smtClean="0"/>
              <a:t>   }</a:t>
            </a:r>
            <a:endParaRPr lang="en-US" sz="2000" dirty="0"/>
          </a:p>
          <a:p>
            <a:r>
              <a:rPr lang="en-US" sz="2000" dirty="0" smtClean="0"/>
              <a:t>   return </a:t>
            </a:r>
            <a:r>
              <a:rPr lang="en-US" sz="2000" dirty="0"/>
              <a:t>true; </a:t>
            </a:r>
          </a:p>
          <a:p>
            <a:r>
              <a:rPr lang="en-US" sz="2000" dirty="0"/>
              <a:t> }</a:t>
            </a:r>
          </a:p>
          <a:p>
            <a:r>
              <a:rPr lang="en-US" sz="2000" dirty="0"/>
              <a:t>    	 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599730" y="5263634"/>
            <a:ext cx="4937570" cy="369332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Probably not the most common solution.</a:t>
            </a:r>
            <a:endParaRPr lang="en-US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4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more time intensive problems 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answers 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–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743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abstract / implementing interface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-implement all abstract methods in sub class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Algorithms</a:t>
            </a:r>
            <a:br>
              <a:rPr lang="en-US" sz="3200" dirty="0" smtClean="0"/>
            </a:br>
            <a:r>
              <a:rPr lang="en-US" dirty="0" smtClean="0"/>
              <a:t>– ifs and loops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err="1" smtClean="0"/>
              <a:t>ArrayList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>– </a:t>
            </a:r>
            <a:r>
              <a:rPr lang="en-US" dirty="0" err="1" smtClean="0"/>
              <a:t>get,set,remove,add,size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Class – Implement an Interface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 that implements an interface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Arrays and Matrices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8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2018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743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abstract / implementing interface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-implement all abstract methods in sub class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Algorithms</a:t>
            </a:r>
            <a:br>
              <a:rPr lang="en-US" sz="3200" dirty="0" smtClean="0"/>
            </a:br>
            <a:r>
              <a:rPr lang="en-US" dirty="0" smtClean="0"/>
              <a:t>– ifs and loops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err="1" smtClean="0"/>
              <a:t>ArrayList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>– </a:t>
            </a:r>
            <a:r>
              <a:rPr lang="en-US" dirty="0" err="1" smtClean="0"/>
              <a:t>get,set,remove,add,size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Class – Implement an Interface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 that implements an interface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Arrays and Matrices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2273</TotalTime>
  <Words>3218</Words>
  <Application>Microsoft Office PowerPoint</Application>
  <PresentationFormat>On-screen Show (4:3)</PresentationFormat>
  <Paragraphs>961</Paragraphs>
  <Slides>64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Arial Black</vt:lpstr>
      <vt:lpstr>Courier New</vt:lpstr>
      <vt:lpstr>Eraser</vt:lpstr>
      <vt:lpstr>Impact</vt:lpstr>
      <vt:lpstr>Tahoma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A+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well on the AP test.</dc:title>
  <dc:subject>How to do well on the AP test.</dc:subject>
  <dc:creator>A+ Computer Science</dc:creator>
  <dc:description>How to do well on the AP test._x000d_
©A+ Computer Science_x000d_
www.apluscompsci.com</dc:description>
  <cp:lastModifiedBy>Stacey Armstrong</cp:lastModifiedBy>
  <cp:revision>659</cp:revision>
  <dcterms:created xsi:type="dcterms:W3CDTF">1995-06-17T23:31:02Z</dcterms:created>
  <dcterms:modified xsi:type="dcterms:W3CDTF">2018-05-18T03:57:17Z</dcterms:modified>
  <cp:category>www.apluscompsci.com</cp:category>
</cp:coreProperties>
</file>