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71" r:id="rId9"/>
    <p:sldId id="658" r:id="rId10"/>
    <p:sldId id="711" r:id="rId11"/>
    <p:sldId id="733" r:id="rId12"/>
    <p:sldId id="780" r:id="rId13"/>
    <p:sldId id="759" r:id="rId14"/>
    <p:sldId id="760" r:id="rId15"/>
    <p:sldId id="762" r:id="rId16"/>
    <p:sldId id="763" r:id="rId17"/>
    <p:sldId id="764" r:id="rId18"/>
    <p:sldId id="765" r:id="rId19"/>
    <p:sldId id="766" r:id="rId20"/>
    <p:sldId id="768" r:id="rId21"/>
    <p:sldId id="769" r:id="rId22"/>
    <p:sldId id="776" r:id="rId23"/>
    <p:sldId id="767" r:id="rId24"/>
    <p:sldId id="712" r:id="rId25"/>
    <p:sldId id="713" r:id="rId26"/>
    <p:sldId id="714" r:id="rId27"/>
    <p:sldId id="654" r:id="rId28"/>
    <p:sldId id="771" r:id="rId29"/>
    <p:sldId id="772" r:id="rId30"/>
    <p:sldId id="773" r:id="rId31"/>
    <p:sldId id="774" r:id="rId32"/>
    <p:sldId id="728" r:id="rId33"/>
    <p:sldId id="777" r:id="rId34"/>
    <p:sldId id="770" r:id="rId35"/>
    <p:sldId id="729" r:id="rId36"/>
    <p:sldId id="730" r:id="rId37"/>
    <p:sldId id="731" r:id="rId38"/>
    <p:sldId id="732" r:id="rId39"/>
    <p:sldId id="636" r:id="rId40"/>
    <p:sldId id="778" r:id="rId41"/>
    <p:sldId id="637" r:id="rId42"/>
    <p:sldId id="687" r:id="rId43"/>
    <p:sldId id="734" r:id="rId44"/>
    <p:sldId id="717" r:id="rId45"/>
    <p:sldId id="718" r:id="rId46"/>
    <p:sldId id="719" r:id="rId47"/>
    <p:sldId id="720" r:id="rId48"/>
    <p:sldId id="721" r:id="rId49"/>
    <p:sldId id="722" r:id="rId50"/>
    <p:sldId id="779" r:id="rId51"/>
    <p:sldId id="723" r:id="rId52"/>
    <p:sldId id="725" r:id="rId53"/>
    <p:sldId id="724" r:id="rId54"/>
    <p:sldId id="700" r:id="rId55"/>
    <p:sldId id="781" r:id="rId56"/>
    <p:sldId id="701" r:id="rId57"/>
    <p:sldId id="702" r:id="rId58"/>
    <p:sldId id="703" r:id="rId59"/>
    <p:sldId id="704" r:id="rId60"/>
    <p:sldId id="705" r:id="rId61"/>
    <p:sldId id="775" r:id="rId62"/>
    <p:sldId id="699" r:id="rId6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75" d="100"/>
          <a:sy n="75" d="100"/>
        </p:scale>
        <p:origin x="-1507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92"/>
    </p:cViewPr>
  </p:sorterViewPr>
  <p:notesViewPr>
    <p:cSldViewPr>
      <p:cViewPr varScale="1">
        <p:scale>
          <a:sx n="55" d="100"/>
          <a:sy n="55" d="100"/>
        </p:scale>
        <p:origin x="-282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ArrayList can store a reference to any type of Object.   ArrayList was built using an array[] of object references. 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5626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In the example above, ray is an ArrayList that stores String references.   Casting would not be required to call non-Object methods on ray.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</a:rPr>
              <a:t>ray.add(0,"hello");</a:t>
            </a:r>
          </a:p>
          <a:p>
            <a:r>
              <a:rPr lang="en-US" sz="1600" smtClean="0">
                <a:latin typeface="Courier New" pitchFamily="49" charset="0"/>
              </a:rPr>
              <a:t>ray.add(1,"chicken");</a:t>
            </a:r>
          </a:p>
          <a:p>
            <a:endParaRPr lang="en-US" sz="160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out.println(ray.get(0).charAt(0));</a:t>
            </a:r>
          </a:p>
          <a:p>
            <a:r>
              <a:rPr lang="en-US" sz="1600" smtClean="0">
                <a:latin typeface="Courier New" pitchFamily="49" charset="0"/>
              </a:rPr>
              <a:t>out.println(ray.get(1).charAt(5));</a:t>
            </a:r>
          </a:p>
          <a:p>
            <a:endParaRPr lang="en-US" sz="1600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All methods listed in an interface are public abstract.   Abstract methods have no code.</a:t>
            </a:r>
          </a:p>
          <a:p>
            <a:endParaRPr lang="en-US" sz="1600" smtClean="0"/>
          </a:p>
          <a:p>
            <a:r>
              <a:rPr lang="en-US" sz="1600" smtClean="0"/>
              <a:t>Each abstract method listed in an interface must be implemented in the class that implements the interface.</a:t>
            </a:r>
          </a:p>
          <a:p>
            <a:endParaRPr lang="en-US" sz="1600" smtClean="0"/>
          </a:p>
          <a:p>
            <a:r>
              <a:rPr lang="en-US" sz="1600" smtClean="0"/>
              <a:t>All variables listed in an interface are public static final, making them final class variables.  </a:t>
            </a:r>
          </a:p>
          <a:p>
            <a:endParaRPr lang="en-US" sz="1600" smtClean="0"/>
          </a:p>
          <a:p>
            <a:r>
              <a:rPr lang="en-US" sz="1600" smtClean="0"/>
              <a:t>Interfaces cannot contain implemented methods, constructors, or instance variables.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600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 String is a group of characters.  Strings are used to store words, which can consist of letters, numbers, and symbols.</a:t>
            </a:r>
          </a:p>
          <a:p>
            <a:endParaRPr lang="en-US" sz="16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String is an immutable Object.   String cannot be changed.   All of the String methods are accessor method.   All of the String methods are return methods.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The chart above lists some very common and very useful String class methods.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equals()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compareTo()</a:t>
            </a:r>
            <a:r>
              <a:rPr lang="en-US" sz="1600" smtClean="0"/>
              <a:t> are used quite often.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trim()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replaceAll()</a:t>
            </a:r>
            <a:r>
              <a:rPr lang="en-US" sz="1600" smtClean="0"/>
              <a:t> are very useful, but that widely used.</a:t>
            </a:r>
          </a:p>
          <a:p>
            <a:r>
              <a:rPr lang="en-US" sz="1600" smtClean="0">
                <a:latin typeface="Courier New" pitchFamily="49" charset="0"/>
                <a:cs typeface="Courier New" pitchFamily="49" charset="0"/>
              </a:rPr>
              <a:t>toUpperCase()</a:t>
            </a:r>
            <a:r>
              <a:rPr lang="en-US" sz="1600" smtClean="0"/>
              <a:t> and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toLowerCase()</a:t>
            </a:r>
            <a:r>
              <a:rPr lang="en-US" sz="1600" smtClean="0"/>
              <a:t> can be very useful in certain situations.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spot 1 to 2.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spot 2 to 7.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62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5626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600" dirty="0" smtClean="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2017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1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% mod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838200" y="1524000"/>
            <a:ext cx="6477000" cy="48320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dirty="0" err="1" smtClean="0">
                <a:solidFill>
                  <a:schemeClr val="tx2"/>
                </a:solidFill>
              </a:rPr>
              <a:t>int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num</a:t>
            </a:r>
            <a:r>
              <a:rPr lang="en-US" sz="2800" dirty="0" smtClean="0">
                <a:solidFill>
                  <a:schemeClr val="tx2"/>
                </a:solidFill>
              </a:rPr>
              <a:t> = 193054;</a:t>
            </a:r>
          </a:p>
          <a:p>
            <a:pPr eaLnBrk="1" hangingPunct="1"/>
            <a:r>
              <a:rPr lang="en-US" sz="2800" dirty="0" err="1" smtClean="0"/>
              <a:t>out.println</a:t>
            </a:r>
            <a:r>
              <a:rPr lang="en-US" sz="2800" dirty="0" smtClean="0"/>
              <a:t>( </a:t>
            </a:r>
            <a:r>
              <a:rPr lang="en-US" sz="2800" dirty="0" err="1" smtClean="0"/>
              <a:t>num</a:t>
            </a:r>
            <a:r>
              <a:rPr lang="en-US" sz="2800" dirty="0" smtClean="0"/>
              <a:t> % 10 );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err="1" smtClean="0"/>
              <a:t>num</a:t>
            </a:r>
            <a:r>
              <a:rPr lang="en-US" sz="2800" dirty="0" smtClean="0"/>
              <a:t> = </a:t>
            </a:r>
            <a:r>
              <a:rPr lang="en-US" sz="2800" dirty="0" err="1" smtClean="0"/>
              <a:t>num</a:t>
            </a:r>
            <a:r>
              <a:rPr lang="en-US" sz="2800" dirty="0" smtClean="0"/>
              <a:t> / 10;</a:t>
            </a:r>
          </a:p>
          <a:p>
            <a:pPr eaLnBrk="1" hangingPunct="1"/>
            <a:r>
              <a:rPr lang="en-US" sz="2800" dirty="0" err="1" smtClean="0"/>
              <a:t>out.println</a:t>
            </a:r>
            <a:r>
              <a:rPr lang="en-US" sz="2800" dirty="0"/>
              <a:t>( </a:t>
            </a:r>
            <a:r>
              <a:rPr lang="en-US" sz="2800" dirty="0" err="1"/>
              <a:t>num</a:t>
            </a:r>
            <a:r>
              <a:rPr lang="en-US" sz="2800" dirty="0"/>
              <a:t> % 10 </a:t>
            </a:r>
            <a:r>
              <a:rPr lang="en-US" sz="2800" dirty="0" smtClean="0"/>
              <a:t>);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err="1"/>
              <a:t>num</a:t>
            </a:r>
            <a:r>
              <a:rPr lang="en-US" sz="2800" dirty="0"/>
              <a:t> = </a:t>
            </a:r>
            <a:r>
              <a:rPr lang="en-US" sz="2800" dirty="0" err="1"/>
              <a:t>num</a:t>
            </a:r>
            <a:r>
              <a:rPr lang="en-US" sz="2800" dirty="0"/>
              <a:t> / 10;</a:t>
            </a:r>
          </a:p>
          <a:p>
            <a:pPr eaLnBrk="1" hangingPunct="1"/>
            <a:r>
              <a:rPr lang="en-US" sz="2800" dirty="0" err="1" smtClean="0"/>
              <a:t>out.println</a:t>
            </a:r>
            <a:r>
              <a:rPr lang="en-US" sz="2800" dirty="0"/>
              <a:t>( </a:t>
            </a:r>
            <a:r>
              <a:rPr lang="en-US" sz="2800" dirty="0" err="1"/>
              <a:t>num</a:t>
            </a:r>
            <a:r>
              <a:rPr lang="en-US" sz="2800" dirty="0"/>
              <a:t> % 10 </a:t>
            </a:r>
            <a:r>
              <a:rPr lang="en-US" sz="2800" dirty="0" smtClean="0"/>
              <a:t>);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err="1"/>
              <a:t>num</a:t>
            </a:r>
            <a:r>
              <a:rPr lang="en-US" sz="2800" dirty="0"/>
              <a:t> = </a:t>
            </a:r>
            <a:r>
              <a:rPr lang="en-US" sz="2800" dirty="0" err="1"/>
              <a:t>num</a:t>
            </a:r>
            <a:r>
              <a:rPr lang="en-US" sz="2800" dirty="0"/>
              <a:t> / 10;</a:t>
            </a:r>
          </a:p>
          <a:p>
            <a:pPr eaLnBrk="1" hangingPunct="1"/>
            <a:r>
              <a:rPr lang="en-US" sz="2800" dirty="0" err="1"/>
              <a:t>out.println</a:t>
            </a:r>
            <a:r>
              <a:rPr lang="en-US" sz="2800" dirty="0"/>
              <a:t>( </a:t>
            </a:r>
            <a:r>
              <a:rPr lang="en-US" sz="2800" dirty="0" err="1"/>
              <a:t>num</a:t>
            </a:r>
            <a:r>
              <a:rPr lang="en-US" sz="2800" dirty="0"/>
              <a:t> % 10 </a:t>
            </a:r>
            <a:r>
              <a:rPr lang="en-US" sz="2800" dirty="0" smtClean="0"/>
              <a:t>);</a:t>
            </a:r>
            <a:endParaRPr lang="en-US" sz="2800" dirty="0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3539430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4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5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0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Remainders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36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pic>
        <p:nvPicPr>
          <p:cNvPr id="22532" name="Picture 4" descr="j04315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648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 descr="j043155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4958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 descr="j007870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648200"/>
            <a:ext cx="1682750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847013" cy="3990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Arraylist is a class that houses an</a:t>
            </a:r>
          </a:p>
          <a:p>
            <a:pPr eaLnBrk="1" hangingPunct="1"/>
            <a:r>
              <a:rPr lang="en-US" sz="3200"/>
              <a:t>array.  </a:t>
            </a:r>
            <a:br>
              <a:rPr lang="en-US" sz="3200"/>
            </a:br>
            <a:r>
              <a:rPr lang="en-US" sz="3200"/>
              <a:t/>
            </a:r>
            <a:br>
              <a:rPr lang="en-US" sz="3200"/>
            </a:br>
            <a:r>
              <a:rPr lang="en-US" sz="3200"/>
              <a:t>An ArrayList can store any type.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/>
              <a:t>All ArrayLists store the first reference</a:t>
            </a:r>
          </a:p>
          <a:p>
            <a:pPr eaLnBrk="1" hangingPunct="1"/>
            <a:r>
              <a:rPr lang="en-US" sz="3200"/>
              <a:t>at spot / index position 0.</a:t>
            </a:r>
          </a:p>
          <a:p>
            <a:pPr eaLnBrk="1" hangingPunct="1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/>
                <a:gridCol w="5356225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84454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7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2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0772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Digits(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</a:t>
            </a:r>
            <a:r>
              <a:rPr lang="en-US" sz="2400" dirty="0"/>
              <a:t>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digitList</a:t>
            </a:r>
            <a:r>
              <a:rPr lang="en-US" sz="2400" dirty="0" smtClean="0"/>
              <a:t> </a:t>
            </a:r>
            <a:r>
              <a:rPr lang="en-US" sz="2400" dirty="0"/>
              <a:t>= new </a:t>
            </a:r>
            <a:r>
              <a:rPr lang="en-US" sz="2400" dirty="0" err="1"/>
              <a:t>ArrayList</a:t>
            </a:r>
            <a:r>
              <a:rPr lang="en-US" sz="2400" dirty="0"/>
              <a:t>&lt;Integer&gt;();</a:t>
            </a:r>
          </a:p>
          <a:p>
            <a:endParaRPr lang="en-US" sz="2400" dirty="0" smtClean="0"/>
          </a:p>
          <a:p>
            <a:r>
              <a:rPr lang="en-US" sz="2400" dirty="0" smtClean="0"/>
              <a:t>   if</a:t>
            </a:r>
            <a:r>
              <a:rPr lang="en-US" sz="2400" dirty="0"/>
              <a:t>( </a:t>
            </a:r>
            <a:r>
              <a:rPr lang="en-US" sz="2400" dirty="0" err="1"/>
              <a:t>num</a:t>
            </a:r>
            <a:r>
              <a:rPr lang="en-US" sz="2400" dirty="0"/>
              <a:t> == 0 )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digitList.add</a:t>
            </a:r>
            <a:r>
              <a:rPr lang="en-US" sz="2400" dirty="0"/>
              <a:t>( 0 </a:t>
            </a:r>
            <a:r>
              <a:rPr lang="en-US" sz="2400" dirty="0" smtClean="0"/>
              <a:t>);</a:t>
            </a:r>
          </a:p>
          <a:p>
            <a:endParaRPr lang="en-US" sz="2400" dirty="0"/>
          </a:p>
          <a:p>
            <a:r>
              <a:rPr lang="en-US" sz="2400" dirty="0" smtClean="0"/>
              <a:t>   while</a:t>
            </a:r>
            <a:r>
              <a:rPr lang="en-US" sz="2400" dirty="0"/>
              <a:t>( </a:t>
            </a:r>
            <a:r>
              <a:rPr lang="en-US" sz="2400" dirty="0" err="1"/>
              <a:t>num</a:t>
            </a:r>
            <a:r>
              <a:rPr lang="en-US" sz="2400" dirty="0"/>
              <a:t> &gt; 0 )</a:t>
            </a:r>
          </a:p>
          <a:p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digitList.add</a:t>
            </a:r>
            <a:r>
              <a:rPr lang="en-US" sz="2400" dirty="0"/>
              <a:t>( 0, </a:t>
            </a:r>
            <a:r>
              <a:rPr lang="en-US" sz="2400" dirty="0" err="1"/>
              <a:t>num</a:t>
            </a:r>
            <a:r>
              <a:rPr lang="en-US" sz="2400" dirty="0"/>
              <a:t> % 10 );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num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num</a:t>
            </a:r>
            <a:r>
              <a:rPr lang="en-US" sz="2400" dirty="0"/>
              <a:t> / 10;</a:t>
            </a:r>
          </a:p>
          <a:p>
            <a:r>
              <a:rPr lang="en-US" sz="2400" dirty="0" smtClean="0"/>
              <a:t>   }   </a:t>
            </a:r>
            <a:r>
              <a:rPr lang="en-US" sz="2400" dirty="0"/>
              <a:t>	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310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562600" y="4343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3970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800" dirty="0"/>
              <a:t>public </a:t>
            </a:r>
            <a:r>
              <a:rPr lang="en-US" sz="2800" dirty="0" err="1"/>
              <a:t>boolean</a:t>
            </a:r>
            <a:r>
              <a:rPr lang="en-US" sz="2800" dirty="0"/>
              <a:t> </a:t>
            </a:r>
            <a:r>
              <a:rPr lang="en-US" sz="2800" dirty="0" err="1"/>
              <a:t>isStrictlyIncreasing</a:t>
            </a:r>
            <a:r>
              <a:rPr lang="en-US" sz="2800" dirty="0"/>
              <a:t>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smtClean="0"/>
              <a:t>   for</a:t>
            </a:r>
            <a:r>
              <a:rPr lang="en-US" sz="2800" dirty="0"/>
              <a:t>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= 0 ; </a:t>
            </a:r>
            <a:r>
              <a:rPr lang="en-US" sz="2800" dirty="0" err="1"/>
              <a:t>i</a:t>
            </a:r>
            <a:r>
              <a:rPr lang="en-US" sz="2800" dirty="0"/>
              <a:t> &lt; </a:t>
            </a:r>
            <a:r>
              <a:rPr lang="en-US" sz="2800" dirty="0" err="1"/>
              <a:t>digitList.size</a:t>
            </a:r>
            <a:r>
              <a:rPr lang="en-US" sz="2800" dirty="0"/>
              <a:t>()-1; </a:t>
            </a:r>
            <a:r>
              <a:rPr lang="en-US" sz="2800" dirty="0" err="1"/>
              <a:t>i</a:t>
            </a:r>
            <a:r>
              <a:rPr lang="en-US" sz="2800" dirty="0"/>
              <a:t>++ )</a:t>
            </a:r>
          </a:p>
          <a:p>
            <a:r>
              <a:rPr lang="en-US" sz="2800" dirty="0" smtClean="0"/>
              <a:t>   {</a:t>
            </a:r>
            <a:endParaRPr lang="en-US" sz="2800" dirty="0"/>
          </a:p>
          <a:p>
            <a:r>
              <a:rPr lang="en-US" sz="2800" dirty="0" smtClean="0"/>
              <a:t>      if</a:t>
            </a:r>
            <a:r>
              <a:rPr lang="en-US" sz="2800" dirty="0"/>
              <a:t>( </a:t>
            </a:r>
            <a:r>
              <a:rPr lang="en-US" sz="2800" dirty="0" err="1"/>
              <a:t>digitList.get</a:t>
            </a:r>
            <a:r>
              <a:rPr lang="en-US" sz="2800" dirty="0"/>
              <a:t>( </a:t>
            </a:r>
            <a:r>
              <a:rPr lang="en-US" sz="2800" dirty="0" err="1"/>
              <a:t>i</a:t>
            </a:r>
            <a:r>
              <a:rPr lang="en-US" sz="2800" dirty="0"/>
              <a:t> ) &gt;= </a:t>
            </a:r>
            <a:r>
              <a:rPr lang="en-US" sz="2800" dirty="0" err="1"/>
              <a:t>digitList.get</a:t>
            </a:r>
            <a:r>
              <a:rPr lang="en-US" sz="2800" dirty="0"/>
              <a:t>( i+1 ) )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return </a:t>
            </a:r>
            <a:r>
              <a:rPr lang="en-US" sz="2800" dirty="0"/>
              <a:t>false;</a:t>
            </a:r>
          </a:p>
          <a:p>
            <a:r>
              <a:rPr lang="en-US" sz="2800" dirty="0" smtClean="0"/>
              <a:t>   }</a:t>
            </a:r>
            <a:endParaRPr lang="en-US" sz="2800" dirty="0"/>
          </a:p>
          <a:p>
            <a:r>
              <a:rPr lang="en-US" sz="2800" dirty="0" smtClean="0"/>
              <a:t>   return </a:t>
            </a:r>
            <a:r>
              <a:rPr lang="en-US" sz="2800" dirty="0"/>
              <a:t>true;</a:t>
            </a:r>
          </a:p>
          <a:p>
            <a:r>
              <a:rPr lang="en-US" sz="2800" dirty="0"/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9270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Implement an 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Interface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1143000" y="1752600"/>
            <a:ext cx="608647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public interface Exampleable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int writeIt(Object o);</a:t>
            </a:r>
          </a:p>
          <a:p>
            <a:r>
              <a:rPr lang="en-US" sz="3200"/>
              <a:t>   int x = 123;</a:t>
            </a:r>
          </a:p>
          <a:p>
            <a:r>
              <a:rPr lang="en-US" sz="3200"/>
              <a:t>}</a:t>
            </a:r>
          </a:p>
          <a:p>
            <a:endParaRPr lang="en-US" sz="3200"/>
          </a:p>
          <a:p>
            <a:endParaRPr lang="en-US" sz="3200"/>
          </a:p>
          <a:p>
            <a:pPr eaLnBrk="1" hangingPunct="1"/>
            <a:endParaRPr lang="en-US" sz="2800">
              <a:latin typeface="Courier New" pitchFamily="49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019800" cy="9556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Methods are public abstract!</a:t>
            </a:r>
          </a:p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Variables are public static final!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14924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57200" y="1676400"/>
            <a:ext cx="802322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public interface Exampleable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public abstract int writeIt(Object o);</a:t>
            </a:r>
          </a:p>
          <a:p>
            <a:r>
              <a:rPr lang="en-US" sz="3200"/>
              <a:t>   public static final int x = 123;</a:t>
            </a:r>
          </a:p>
          <a:p>
            <a:r>
              <a:rPr lang="en-US" sz="3200"/>
              <a:t>}</a:t>
            </a:r>
          </a:p>
          <a:p>
            <a:endParaRPr lang="en-US" sz="3200"/>
          </a:p>
          <a:p>
            <a:endParaRPr lang="en-US" sz="3200"/>
          </a:p>
          <a:p>
            <a:pPr eaLnBrk="1" hangingPunct="1"/>
            <a:endParaRPr lang="en-US" sz="2800">
              <a:latin typeface="Courier New" pitchFamily="49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019800" cy="9556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Methods are public abstract!</a:t>
            </a:r>
          </a:p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Variables are public static final!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23064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</a:t>
            </a:r>
            <a:r>
              <a:rPr lang="en-US" sz="2400" dirty="0" smtClean="0"/>
              <a:t>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</a:t>
            </a:r>
            <a:r>
              <a:rPr lang="en-US" sz="2400" dirty="0" smtClean="0"/>
              <a:t>work</a:t>
            </a:r>
            <a:r>
              <a:rPr lang="en-US" sz="2400" dirty="0" smtClean="0"/>
              <a:t> more time intensive problems </a:t>
            </a:r>
            <a:r>
              <a:rPr lang="en-US" sz="2400" dirty="0" smtClean="0"/>
              <a:t>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</a:t>
            </a:r>
            <a:r>
              <a:rPr lang="en-US" sz="2400" dirty="0" smtClean="0"/>
              <a:t>answers </a:t>
            </a:r>
            <a:r>
              <a:rPr lang="en-US" sz="2400" dirty="0" smtClean="0"/>
              <a:t>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533400" y="1905000"/>
            <a:ext cx="8002588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An interface is a list of abstract </a:t>
            </a:r>
            <a:br>
              <a:rPr lang="en-US" sz="3200"/>
            </a:br>
            <a:r>
              <a:rPr lang="en-US" sz="3200"/>
              <a:t>methods that must be implemented.</a:t>
            </a:r>
          </a:p>
          <a:p>
            <a:pPr eaLnBrk="1" hangingPunct="1"/>
            <a:r>
              <a:rPr lang="en-US" sz="3200"/>
              <a:t>  </a:t>
            </a:r>
          </a:p>
          <a:p>
            <a:pPr eaLnBrk="1" hangingPunct="1"/>
            <a:r>
              <a:rPr lang="en-US" sz="3200"/>
              <a:t>An interface may not contain any </a:t>
            </a:r>
          </a:p>
          <a:p>
            <a:pPr eaLnBrk="1" hangingPunct="1"/>
            <a:r>
              <a:rPr lang="en-US" sz="3200"/>
              <a:t>implemented methods.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/>
              <a:t>Interfaces cannot have constructors!!!</a:t>
            </a:r>
          </a:p>
          <a:p>
            <a:pPr eaLnBrk="1" hangingPunct="1"/>
            <a:endParaRPr lang="en-US" sz="320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83961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838200" y="1828800"/>
            <a:ext cx="7535863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Interfaces are typically used when </a:t>
            </a:r>
            <a:br>
              <a:rPr lang="en-US" sz="3200"/>
            </a:br>
            <a:r>
              <a:rPr lang="en-US" sz="3200"/>
              <a:t>you know what you want an Object </a:t>
            </a:r>
            <a:br>
              <a:rPr lang="en-US" sz="3200"/>
            </a:br>
            <a:r>
              <a:rPr lang="en-US" sz="3200"/>
              <a:t>to do, but do not know how it will</a:t>
            </a:r>
          </a:p>
          <a:p>
            <a:pPr eaLnBrk="1" hangingPunct="1"/>
            <a:r>
              <a:rPr lang="en-US" sz="3200"/>
              <a:t>be done.</a:t>
            </a:r>
          </a:p>
          <a:p>
            <a:pPr eaLnBrk="1" hangingPunct="1"/>
            <a:endParaRPr lang="en-US" sz="3200"/>
          </a:p>
          <a:p>
            <a:pPr eaLnBrk="1" hangingPunct="1"/>
            <a:r>
              <a:rPr lang="en-US" sz="3200"/>
              <a:t>If only the behavior is known, use</a:t>
            </a:r>
          </a:p>
          <a:p>
            <a:pPr eaLnBrk="1" hangingPunct="1"/>
            <a:r>
              <a:rPr lang="en-US" sz="3200"/>
              <a:t>an interface.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Abstract / Interfaces</a:t>
            </a:r>
          </a:p>
        </p:txBody>
      </p:sp>
    </p:spTree>
    <p:extLst>
      <p:ext uri="{BB962C8B-B14F-4D97-AF65-F5344CB8AC3E}">
        <p14:creationId xmlns:p14="http://schemas.microsoft.com/office/powerpoint/2010/main" val="10706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Class</a:t>
            </a:r>
            <a:b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400800" y="5181600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152400"/>
            <a:ext cx="7086600" cy="64940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600" dirty="0"/>
              <a:t>public class </a:t>
            </a:r>
            <a:r>
              <a:rPr lang="en-US" sz="1600" dirty="0" err="1"/>
              <a:t>MultPractice</a:t>
            </a:r>
            <a:r>
              <a:rPr lang="en-US" sz="1600" dirty="0"/>
              <a:t> implements </a:t>
            </a:r>
            <a:r>
              <a:rPr lang="en-US" sz="1600" dirty="0" err="1"/>
              <a:t>StudyPractice</a:t>
            </a:r>
            <a:endParaRPr lang="en-US" sz="1600" dirty="0"/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 private </a:t>
            </a:r>
            <a:r>
              <a:rPr lang="en-US" sz="1600" dirty="0" err="1"/>
              <a:t>int</a:t>
            </a:r>
            <a:r>
              <a:rPr lang="en-US" sz="1600" dirty="0"/>
              <a:t> first;</a:t>
            </a:r>
          </a:p>
          <a:p>
            <a:r>
              <a:rPr lang="en-US" sz="1600" dirty="0"/>
              <a:t>   private </a:t>
            </a:r>
            <a:r>
              <a:rPr lang="en-US" sz="1600" dirty="0" err="1"/>
              <a:t>int</a:t>
            </a:r>
            <a:r>
              <a:rPr lang="en-US" sz="1600" dirty="0"/>
              <a:t> second;</a:t>
            </a:r>
          </a:p>
          <a:p>
            <a:r>
              <a:rPr lang="en-US" sz="1600" dirty="0"/>
              <a:t>   </a:t>
            </a:r>
          </a:p>
          <a:p>
            <a:r>
              <a:rPr lang="en-US" sz="1600" dirty="0"/>
              <a:t>   public </a:t>
            </a:r>
            <a:r>
              <a:rPr lang="en-US" sz="1600" dirty="0" err="1"/>
              <a:t>MultPractice</a:t>
            </a:r>
            <a:r>
              <a:rPr lang="en-US" sz="1600" dirty="0"/>
              <a:t>( </a:t>
            </a:r>
            <a:r>
              <a:rPr lang="en-US" sz="1600" dirty="0" err="1"/>
              <a:t>int</a:t>
            </a:r>
            <a:r>
              <a:rPr lang="en-US" sz="1600" dirty="0"/>
              <a:t> f, </a:t>
            </a:r>
            <a:r>
              <a:rPr lang="en-US" sz="1600" dirty="0" err="1"/>
              <a:t>int</a:t>
            </a:r>
            <a:r>
              <a:rPr lang="en-US" sz="1600" dirty="0"/>
              <a:t> s )</a:t>
            </a:r>
          </a:p>
          <a:p>
            <a:r>
              <a:rPr lang="en-US" sz="1600" dirty="0"/>
              <a:t>   {</a:t>
            </a:r>
          </a:p>
          <a:p>
            <a:r>
              <a:rPr lang="en-US" sz="1600" dirty="0"/>
              <a:t>  </a:t>
            </a:r>
            <a:r>
              <a:rPr lang="en-US" sz="1600" dirty="0" smtClean="0"/>
              <a:t>    first </a:t>
            </a:r>
            <a:r>
              <a:rPr lang="en-US" sz="1600" dirty="0"/>
              <a:t>= f;</a:t>
            </a:r>
          </a:p>
          <a:p>
            <a:r>
              <a:rPr lang="en-US" sz="1600" dirty="0"/>
              <a:t>  </a:t>
            </a:r>
            <a:r>
              <a:rPr lang="en-US" sz="1600" dirty="0" smtClean="0"/>
              <a:t>    second </a:t>
            </a:r>
            <a:r>
              <a:rPr lang="en-US" sz="1600" dirty="0"/>
              <a:t>= s;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   </a:t>
            </a:r>
          </a:p>
          <a:p>
            <a:r>
              <a:rPr lang="en-US" sz="1600" dirty="0" smtClean="0"/>
              <a:t>   public </a:t>
            </a:r>
            <a:r>
              <a:rPr lang="en-US" sz="1600" dirty="0"/>
              <a:t>String </a:t>
            </a:r>
            <a:r>
              <a:rPr lang="en-US" sz="1600" dirty="0" err="1"/>
              <a:t>getProblem</a:t>
            </a:r>
            <a:r>
              <a:rPr lang="en-US" sz="1600" dirty="0"/>
              <a:t>()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return </a:t>
            </a:r>
            <a:r>
              <a:rPr lang="en-US" sz="1600" dirty="0"/>
              <a:t>"" + first + " TIMES " + second;</a:t>
            </a:r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r>
              <a:rPr lang="en-US" sz="1600" dirty="0" smtClean="0"/>
              <a:t>   public </a:t>
            </a:r>
            <a:r>
              <a:rPr lang="en-US" sz="1600" dirty="0"/>
              <a:t>void </a:t>
            </a:r>
            <a:r>
              <a:rPr lang="en-US" sz="1600" dirty="0" err="1"/>
              <a:t>nextProblem</a:t>
            </a:r>
            <a:r>
              <a:rPr lang="en-US" sz="1600" dirty="0"/>
              <a:t>()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second</a:t>
            </a:r>
            <a:r>
              <a:rPr lang="en-US" sz="1600" dirty="0"/>
              <a:t>++;</a:t>
            </a:r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         </a:t>
            </a:r>
          </a:p>
          <a:p>
            <a:r>
              <a:rPr lang="en-US" sz="1600" dirty="0"/>
              <a:t>   public String </a:t>
            </a:r>
            <a:r>
              <a:rPr lang="en-US" sz="1600" dirty="0" err="1"/>
              <a:t>toString</a:t>
            </a:r>
            <a:r>
              <a:rPr lang="en-US" sz="1600" dirty="0"/>
              <a:t>()</a:t>
            </a:r>
          </a:p>
          <a:p>
            <a:r>
              <a:rPr lang="en-US" sz="1600" dirty="0"/>
              <a:t>  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    return </a:t>
            </a:r>
            <a:r>
              <a:rPr lang="en-US" sz="1600" dirty="0"/>
              <a:t>"" + first + " " + second;</a:t>
            </a:r>
          </a:p>
          <a:p>
            <a:r>
              <a:rPr lang="en-US" sz="1600" dirty="0"/>
              <a:t>   }</a:t>
            </a:r>
          </a:p>
          <a:p>
            <a:r>
              <a:rPr lang="en-US" sz="1600" dirty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</a:t>
            </a: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3</a:t>
            </a: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String Love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Part II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068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1905000" y="2895600"/>
            <a:ext cx="56118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0	1      2      3      4      5	      6</a:t>
            </a:r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990600" y="3429000"/>
            <a:ext cx="6286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 </a:t>
            </a:r>
            <a:r>
              <a:rPr lang="en-US" sz="3600"/>
              <a:t>s</a:t>
            </a:r>
            <a:endParaRPr lang="en-US" sz="2800"/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2057400" y="1828800"/>
            <a:ext cx="515143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/>
              <a:t>String s = "compsci";</a:t>
            </a:r>
            <a:r>
              <a:rPr lang="en-US" sz="2800"/>
              <a:t>      </a:t>
            </a:r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762000" y="4724400"/>
            <a:ext cx="7948613" cy="95885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A string is a group of characters.</a:t>
            </a:r>
          </a:p>
          <a:p>
            <a:pPr eaLnBrk="1" hangingPunct="1"/>
            <a:r>
              <a:rPr lang="en-US" sz="2800">
                <a:solidFill>
                  <a:srgbClr val="0000CC"/>
                </a:solidFill>
              </a:rPr>
              <a:t>The first character in the group is at spot 0.</a:t>
            </a:r>
          </a:p>
        </p:txBody>
      </p:sp>
      <p:graphicFrame>
        <p:nvGraphicFramePr>
          <p:cNvPr id="372742" name="Group 6"/>
          <p:cNvGraphicFramePr>
            <a:graphicFrameLocks noGrp="1"/>
          </p:cNvGraphicFramePr>
          <p:nvPr/>
        </p:nvGraphicFramePr>
        <p:xfrm>
          <a:off x="1752600" y="3505200"/>
          <a:ext cx="6019800" cy="609600"/>
        </p:xfrm>
        <a:graphic>
          <a:graphicData uri="http://schemas.openxmlformats.org/drawingml/2006/table">
            <a:tbl>
              <a:tblPr/>
              <a:tblGrid>
                <a:gridCol w="860425"/>
                <a:gridCol w="858838"/>
                <a:gridCol w="860425"/>
                <a:gridCol w="860425"/>
                <a:gridCol w="860425"/>
                <a:gridCol w="858837"/>
                <a:gridCol w="86042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String Love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370690" name="Group 2"/>
          <p:cNvGraphicFramePr>
            <a:graphicFrameLocks noGrp="1"/>
          </p:cNvGraphicFramePr>
          <p:nvPr/>
        </p:nvGraphicFramePr>
        <p:xfrm>
          <a:off x="609600" y="304800"/>
          <a:ext cx="8077200" cy="5864228"/>
        </p:xfrm>
        <a:graphic>
          <a:graphicData uri="http://schemas.openxmlformats.org/drawingml/2006/table">
            <a:tbl>
              <a:tblPr/>
              <a:tblGrid>
                <a:gridCol w="2133600"/>
                <a:gridCol w="5943600"/>
              </a:tblGrid>
              <a:tr h="147610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String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0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substring(x,y)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section of the string from x to y not including 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substring(x)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section of the string from x to length-1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7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length()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chars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1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charAt(x)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char at spot x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indexOf(c)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loc of char c in the string, searching from spot 0 to spot length-1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lastIndexOf(c)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loc of char c in the string, searching from spot length-1 to spot 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374786" name="Group 2"/>
          <p:cNvGraphicFramePr>
            <a:graphicFrameLocks noGrp="1"/>
          </p:cNvGraphicFramePr>
          <p:nvPr/>
        </p:nvGraphicFramePr>
        <p:xfrm>
          <a:off x="457200" y="533400"/>
          <a:ext cx="8382000" cy="4883151"/>
        </p:xfrm>
        <a:graphic>
          <a:graphicData uri="http://schemas.openxmlformats.org/drawingml/2006/table">
            <a:tbl>
              <a:tblPr/>
              <a:tblGrid>
                <a:gridCol w="2590800"/>
                <a:gridCol w="5791200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String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equals(s)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checks if this string has same chars as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compareTo(s)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compares this string and s for &gt;,&lt;, and ==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trim()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leading and trailing whitespace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replaceAll(x,y)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all x changed to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uppercase chars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a new String with lowercase chars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1828800" y="57150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endParaRPr lang="en-US" sz="2800">
              <a:solidFill>
                <a:srgbClr val="FF0000"/>
              </a:solidFill>
            </a:endParaRPr>
          </a:p>
          <a:p>
            <a:pPr eaLnBrk="1" hangingPunct="1"/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84996" name="Text Box 30"/>
          <p:cNvSpPr txBox="1">
            <a:spLocks noChangeArrowheads="1"/>
          </p:cNvSpPr>
          <p:nvPr/>
        </p:nvSpPr>
        <p:spPr bwMode="auto">
          <a:xfrm>
            <a:off x="304800" y="3149600"/>
            <a:ext cx="8111516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/>
              <a:t>String sent = "alligators rule";</a:t>
            </a:r>
          </a:p>
          <a:p>
            <a:pPr eaLnBrk="1" hangingPunct="1"/>
            <a:r>
              <a:rPr lang="en-US" sz="2800" dirty="0"/>
              <a:t>String find = "</a:t>
            </a:r>
            <a:r>
              <a:rPr lang="en-US" sz="2800" dirty="0" err="1"/>
              <a:t>gato</a:t>
            </a:r>
            <a:r>
              <a:rPr lang="en-US" sz="2800" dirty="0"/>
              <a:t>";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sent.indexOf</a:t>
            </a:r>
            <a:r>
              <a:rPr lang="en-US" sz="2800" dirty="0"/>
              <a:t>( find ) );</a:t>
            </a: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sent.indexOf</a:t>
            </a:r>
            <a:r>
              <a:rPr lang="en-US" sz="2800" dirty="0"/>
              <a:t>( "dog" ) );</a:t>
            </a: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sent.substring</a:t>
            </a:r>
            <a:r>
              <a:rPr lang="en-US" sz="2800" dirty="0"/>
              <a:t>( 3 , 6 ) );</a:t>
            </a:r>
            <a:endParaRPr lang="en-US" sz="2800" dirty="0">
              <a:solidFill>
                <a:srgbClr val="009900"/>
              </a:solidFill>
            </a:endParaRPr>
          </a:p>
          <a:p>
            <a:pPr eaLnBrk="1" hangingPunct="1"/>
            <a:r>
              <a:rPr lang="en-US" sz="2800" dirty="0" err="1"/>
              <a:t>System.out.println</a:t>
            </a:r>
            <a:r>
              <a:rPr lang="en-US" sz="2800" dirty="0"/>
              <a:t>( </a:t>
            </a:r>
            <a:r>
              <a:rPr lang="en-US" sz="2800" dirty="0" err="1"/>
              <a:t>sent.substring</a:t>
            </a:r>
            <a:r>
              <a:rPr lang="en-US" sz="2800" dirty="0"/>
              <a:t>( 6 ) </a:t>
            </a:r>
            <a:r>
              <a:rPr lang="en-US" sz="2800" dirty="0" smtClean="0"/>
              <a:t>);</a:t>
            </a:r>
            <a:endParaRPr lang="en-US" sz="2000" dirty="0">
              <a:solidFill>
                <a:srgbClr val="009900"/>
              </a:solidFill>
            </a:endParaRPr>
          </a:p>
        </p:txBody>
      </p:sp>
      <p:sp>
        <p:nvSpPr>
          <p:cNvPr id="84998" name="Text Box 4"/>
          <p:cNvSpPr txBox="1">
            <a:spLocks noChangeArrowheads="1"/>
          </p:cNvSpPr>
          <p:nvPr/>
        </p:nvSpPr>
        <p:spPr bwMode="auto">
          <a:xfrm>
            <a:off x="6858000" y="1295400"/>
            <a:ext cx="1981200" cy="28019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dirty="0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4</a:t>
            </a:r>
            <a:br>
              <a:rPr lang="en-US" sz="3200" dirty="0"/>
            </a:br>
            <a:r>
              <a:rPr lang="en-US" sz="3200" dirty="0"/>
              <a:t>-1</a:t>
            </a:r>
            <a:br>
              <a:rPr lang="en-US" sz="3200" dirty="0"/>
            </a:br>
            <a:r>
              <a:rPr lang="en-US" sz="3200" dirty="0" err="1"/>
              <a:t>iga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tors</a:t>
            </a:r>
            <a:r>
              <a:rPr lang="en-US" sz="3200" dirty="0"/>
              <a:t> rule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String Love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848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52400" y="2209800"/>
            <a:ext cx="8991600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pos</a:t>
            </a:r>
            <a:r>
              <a:rPr lang="en-US" sz="2400" dirty="0"/>
              <a:t> = </a:t>
            </a:r>
            <a:r>
              <a:rPr lang="en-US" sz="2400" dirty="0" err="1"/>
              <a:t>findNthOccurence</a:t>
            </a:r>
            <a:r>
              <a:rPr lang="en-US" sz="2400" dirty="0"/>
              <a:t>( </a:t>
            </a:r>
            <a:r>
              <a:rPr lang="en-US" sz="2400" dirty="0" err="1"/>
              <a:t>str</a:t>
            </a:r>
            <a:r>
              <a:rPr lang="en-US" sz="2400" dirty="0"/>
              <a:t>, n);</a:t>
            </a:r>
          </a:p>
          <a:p>
            <a:endParaRPr lang="en-US" sz="2400" dirty="0"/>
          </a:p>
          <a:p>
            <a:r>
              <a:rPr lang="en-US" sz="2400" dirty="0"/>
              <a:t>if( </a:t>
            </a:r>
            <a:r>
              <a:rPr lang="en-US" sz="2400" dirty="0" err="1"/>
              <a:t>pos</a:t>
            </a:r>
            <a:r>
              <a:rPr lang="en-US" sz="2400" dirty="0"/>
              <a:t> != -1 )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String </a:t>
            </a:r>
            <a:r>
              <a:rPr lang="en-US" sz="2400" dirty="0"/>
              <a:t>f = </a:t>
            </a:r>
            <a:r>
              <a:rPr lang="en-US" sz="2400" dirty="0" err="1"/>
              <a:t>currentPhrase.substring</a:t>
            </a:r>
            <a:r>
              <a:rPr lang="en-US" sz="2400" dirty="0"/>
              <a:t>( 0 , </a:t>
            </a:r>
            <a:r>
              <a:rPr lang="en-US" sz="2400" dirty="0" err="1"/>
              <a:t>pos</a:t>
            </a:r>
            <a:r>
              <a:rPr lang="en-US" sz="2400" dirty="0"/>
              <a:t>);</a:t>
            </a:r>
          </a:p>
          <a:p>
            <a:r>
              <a:rPr lang="en-US" sz="2400" dirty="0" smtClean="0"/>
              <a:t>  String </a:t>
            </a:r>
            <a:r>
              <a:rPr lang="en-US" sz="2400" dirty="0"/>
              <a:t>s = </a:t>
            </a:r>
            <a:r>
              <a:rPr lang="en-US" sz="2400" dirty="0" err="1"/>
              <a:t>currentPhrase.substring</a:t>
            </a:r>
            <a:r>
              <a:rPr lang="en-US" sz="2400" dirty="0"/>
              <a:t>( </a:t>
            </a:r>
            <a:r>
              <a:rPr lang="en-US" sz="2400" dirty="0" err="1"/>
              <a:t>pos+str.length</a:t>
            </a:r>
            <a:r>
              <a:rPr lang="en-US" sz="2400" dirty="0"/>
              <a:t>() );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currentPhrase</a:t>
            </a:r>
            <a:r>
              <a:rPr lang="en-US" sz="2400" dirty="0" smtClean="0"/>
              <a:t> </a:t>
            </a:r>
            <a:r>
              <a:rPr lang="en-US" sz="2400" dirty="0"/>
              <a:t>= f + </a:t>
            </a:r>
            <a:r>
              <a:rPr lang="en-US" sz="2400" dirty="0" err="1"/>
              <a:t>repl</a:t>
            </a:r>
            <a:r>
              <a:rPr lang="en-US" sz="2400" dirty="0"/>
              <a:t> + s;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WordArt 2"/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7239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- 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952500" y="1447799"/>
            <a:ext cx="7277100" cy="45243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//probably the preferred way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cnt</a:t>
            </a:r>
            <a:r>
              <a:rPr lang="en-US" sz="2400" dirty="0"/>
              <a:t> = 1;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st</a:t>
            </a:r>
            <a:r>
              <a:rPr lang="en-US" sz="2400" dirty="0"/>
              <a:t> = </a:t>
            </a:r>
            <a:r>
              <a:rPr lang="en-US" sz="2400" dirty="0" err="1"/>
              <a:t>findNthOccurence</a:t>
            </a:r>
            <a:r>
              <a:rPr lang="en-US" sz="2400" dirty="0"/>
              <a:t>( </a:t>
            </a:r>
            <a:r>
              <a:rPr lang="en-US" sz="2400" dirty="0" err="1"/>
              <a:t>str</a:t>
            </a:r>
            <a:r>
              <a:rPr lang="en-US" sz="2400" dirty="0"/>
              <a:t>, </a:t>
            </a:r>
            <a:r>
              <a:rPr lang="en-US" sz="2400" dirty="0" err="1"/>
              <a:t>cnt</a:t>
            </a:r>
            <a:r>
              <a:rPr lang="en-US" sz="2400" dirty="0"/>
              <a:t> );</a:t>
            </a:r>
          </a:p>
          <a:p>
            <a:r>
              <a:rPr lang="en-US" sz="2400" dirty="0"/>
              <a:t>while( </a:t>
            </a:r>
            <a:r>
              <a:rPr lang="en-US" sz="2400" dirty="0" err="1"/>
              <a:t>st</a:t>
            </a:r>
            <a:r>
              <a:rPr lang="en-US" sz="2400" dirty="0"/>
              <a:t> != -1 )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cnt</a:t>
            </a:r>
            <a:r>
              <a:rPr lang="en-US" sz="2400" dirty="0"/>
              <a:t>++;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chk</a:t>
            </a:r>
            <a:r>
              <a:rPr lang="en-US" sz="2400" dirty="0"/>
              <a:t>  = </a:t>
            </a:r>
            <a:r>
              <a:rPr lang="en-US" sz="2400" dirty="0" err="1"/>
              <a:t>findNthOccurence</a:t>
            </a:r>
            <a:r>
              <a:rPr lang="en-US" sz="2400" dirty="0"/>
              <a:t>( </a:t>
            </a:r>
            <a:r>
              <a:rPr lang="en-US" sz="2400" dirty="0" err="1"/>
              <a:t>str</a:t>
            </a:r>
            <a:r>
              <a:rPr lang="en-US" sz="2400" dirty="0"/>
              <a:t>, </a:t>
            </a:r>
            <a:r>
              <a:rPr lang="en-US" sz="2400" dirty="0" err="1"/>
              <a:t>cnt</a:t>
            </a:r>
            <a:r>
              <a:rPr lang="en-US" sz="2400" dirty="0"/>
              <a:t> );</a:t>
            </a:r>
          </a:p>
          <a:p>
            <a:r>
              <a:rPr lang="en-US" sz="2400" dirty="0" smtClean="0"/>
              <a:t>  if</a:t>
            </a:r>
            <a:r>
              <a:rPr lang="en-US" sz="2400" dirty="0"/>
              <a:t>( </a:t>
            </a:r>
            <a:r>
              <a:rPr lang="en-US" sz="2400" dirty="0" err="1"/>
              <a:t>chk</a:t>
            </a:r>
            <a:r>
              <a:rPr lang="en-US" sz="2400" dirty="0"/>
              <a:t> == -1 )</a:t>
            </a:r>
          </a:p>
          <a:p>
            <a:r>
              <a:rPr lang="en-US" sz="2400" dirty="0" smtClean="0"/>
              <a:t>    return </a:t>
            </a:r>
            <a:r>
              <a:rPr lang="en-US" sz="2400" dirty="0" err="1"/>
              <a:t>st</a:t>
            </a:r>
            <a:r>
              <a:rPr lang="en-US" sz="2400" dirty="0"/>
              <a:t>;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st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chk</a:t>
            </a:r>
            <a:r>
              <a:rPr lang="en-US" sz="2400" dirty="0"/>
              <a:t>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return </a:t>
            </a:r>
            <a:r>
              <a:rPr lang="en-US" sz="2400" dirty="0" err="1"/>
              <a:t>st</a:t>
            </a:r>
            <a:r>
              <a:rPr lang="en-US" sz="2400" dirty="0"/>
              <a:t>;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051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WordArt 2"/>
          <p:cNvSpPr>
            <a:spLocks noChangeArrowheads="1" noChangeShapeType="1" noTextEdit="1"/>
          </p:cNvSpPr>
          <p:nvPr/>
        </p:nvSpPr>
        <p:spPr bwMode="auto">
          <a:xfrm>
            <a:off x="990600" y="228600"/>
            <a:ext cx="7239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- 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952500" y="1447799"/>
            <a:ext cx="7277100" cy="48936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//uses the </a:t>
            </a:r>
            <a:r>
              <a:rPr lang="en-US" sz="2400" dirty="0" err="1" smtClean="0">
                <a:solidFill>
                  <a:srgbClr val="009900"/>
                </a:solidFill>
              </a:rPr>
              <a:t>findNth</a:t>
            </a:r>
            <a:r>
              <a:rPr lang="en-US" sz="2400" dirty="0" smtClean="0">
                <a:solidFill>
                  <a:srgbClr val="009900"/>
                </a:solidFill>
              </a:rPr>
              <a:t> method but a bit weird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st</a:t>
            </a:r>
            <a:r>
              <a:rPr lang="en-US" sz="2400" dirty="0"/>
              <a:t> = </a:t>
            </a:r>
            <a:r>
              <a:rPr lang="en-US" sz="2400" dirty="0" err="1"/>
              <a:t>currentPhrase.length</a:t>
            </a:r>
            <a:r>
              <a:rPr lang="en-US" sz="2400" dirty="0"/>
              <a:t>()-</a:t>
            </a:r>
            <a:r>
              <a:rPr lang="en-US" sz="2400" dirty="0" err="1"/>
              <a:t>str.length</a:t>
            </a:r>
            <a:r>
              <a:rPr lang="en-US" sz="2400" dirty="0"/>
              <a:t>();</a:t>
            </a:r>
          </a:p>
          <a:p>
            <a:r>
              <a:rPr lang="en-US" sz="2400" dirty="0"/>
              <a:t>while(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>&gt;= </a:t>
            </a:r>
            <a:r>
              <a:rPr lang="en-US" sz="2400" dirty="0"/>
              <a:t>0 )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pos</a:t>
            </a:r>
            <a:r>
              <a:rPr lang="en-US" sz="2400" dirty="0"/>
              <a:t> = </a:t>
            </a:r>
            <a:r>
              <a:rPr lang="en-US" sz="2400" dirty="0" err="1"/>
              <a:t>findNthOccurence</a:t>
            </a:r>
            <a:r>
              <a:rPr lang="en-US" sz="2400" dirty="0"/>
              <a:t>( </a:t>
            </a:r>
            <a:r>
              <a:rPr lang="en-US" sz="2400" dirty="0" err="1"/>
              <a:t>str</a:t>
            </a:r>
            <a:r>
              <a:rPr lang="en-US" sz="2400" dirty="0"/>
              <a:t>, </a:t>
            </a:r>
            <a:r>
              <a:rPr lang="en-US" sz="2400" dirty="0" err="1"/>
              <a:t>st</a:t>
            </a:r>
            <a:r>
              <a:rPr lang="en-US" sz="2400" dirty="0"/>
              <a:t>);</a:t>
            </a:r>
          </a:p>
          <a:p>
            <a:r>
              <a:rPr lang="en-US" sz="2400" dirty="0" smtClean="0"/>
              <a:t>  if</a:t>
            </a:r>
            <a:r>
              <a:rPr lang="en-US" sz="2400" dirty="0"/>
              <a:t>( </a:t>
            </a:r>
            <a:r>
              <a:rPr lang="en-US" sz="2400" dirty="0" err="1"/>
              <a:t>pos</a:t>
            </a:r>
            <a:r>
              <a:rPr lang="en-US" sz="2400" dirty="0"/>
              <a:t> != -1 )</a:t>
            </a:r>
          </a:p>
          <a:p>
            <a:r>
              <a:rPr lang="en-US" sz="2400" dirty="0" smtClean="0"/>
              <a:t>    return </a:t>
            </a:r>
            <a:r>
              <a:rPr lang="en-US" sz="2400" dirty="0" err="1"/>
              <a:t>pos</a:t>
            </a:r>
            <a:r>
              <a:rPr lang="en-US" sz="2400" dirty="0"/>
              <a:t>;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st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st</a:t>
            </a:r>
            <a:r>
              <a:rPr lang="en-US" sz="2400" dirty="0"/>
              <a:t> - 1;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return -1</a:t>
            </a:r>
            <a:r>
              <a:rPr lang="en-US" sz="2400" dirty="0" smtClean="0"/>
              <a:t>;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9900"/>
                </a:solidFill>
              </a:rPr>
              <a:t>//a cool way that does not follow the rules</a:t>
            </a:r>
            <a:endParaRPr lang="en-US" sz="2400" dirty="0">
              <a:solidFill>
                <a:srgbClr val="009900"/>
              </a:solidFill>
            </a:endParaRPr>
          </a:p>
          <a:p>
            <a:r>
              <a:rPr lang="en-US" sz="2400" dirty="0"/>
              <a:t>return </a:t>
            </a:r>
            <a:r>
              <a:rPr lang="en-US" sz="2400" dirty="0" err="1"/>
              <a:t>currentPhrase.lastIndexOf</a:t>
            </a:r>
            <a:r>
              <a:rPr lang="en-US" sz="2400" dirty="0"/>
              <a:t>( </a:t>
            </a:r>
            <a:r>
              <a:rPr lang="en-US" sz="2400" dirty="0" err="1"/>
              <a:t>str</a:t>
            </a:r>
            <a:r>
              <a:rPr lang="en-US" sz="2400" dirty="0"/>
              <a:t> </a:t>
            </a:r>
            <a:r>
              <a:rPr lang="en-US" sz="2400" dirty="0" smtClean="0"/>
              <a:t>);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Matrix of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References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Typically, 1 </a:t>
            </a:r>
            <a:r>
              <a:rPr lang="en-US" sz="2800" dirty="0"/>
              <a:t>question on the A test free response will require </a:t>
            </a:r>
            <a:r>
              <a:rPr lang="en-US" sz="2800" dirty="0" smtClean="0"/>
              <a:t>that students</a:t>
            </a:r>
            <a:r>
              <a:rPr lang="en-US" sz="2800" dirty="0" smtClean="0"/>
              <a:t> </a:t>
            </a:r>
            <a:r>
              <a:rPr lang="en-US" sz="2800" dirty="0"/>
              <a:t>manipulate a 2-dimensional </a:t>
            </a:r>
            <a:r>
              <a:rPr lang="en-US" sz="2800" dirty="0" smtClean="0"/>
              <a:t>array.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r>
              <a:rPr lang="en-US" sz="2400">
                <a:solidFill>
                  <a:srgbClr val="FF0000"/>
                </a:solidFill>
              </a:rPr>
              <a:t/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 smtClean="0"/>
              <a:t>int</a:t>
            </a:r>
            <a:r>
              <a:rPr lang="en-US" sz="2800" dirty="0" smtClean="0"/>
              <a:t> r = 0; r &lt; </a:t>
            </a:r>
            <a:r>
              <a:rPr lang="en-US" sz="2800" dirty="0" err="1" smtClean="0"/>
              <a:t>mat.length</a:t>
            </a:r>
            <a:r>
              <a:rPr lang="en-US" sz="2800" dirty="0" smtClean="0"/>
              <a:t>; r++ )</a:t>
            </a:r>
            <a:endParaRPr lang="en-US" sz="2800" dirty="0"/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smtClean="0"/>
              <a:t>c = 0; c &lt; mat[r].length; </a:t>
            </a:r>
            <a:r>
              <a:rPr lang="en-US" sz="2800" dirty="0" err="1" smtClean="0"/>
              <a:t>c++</a:t>
            </a:r>
            <a:r>
              <a:rPr lang="en-US" sz="2800" dirty="0" smtClean="0"/>
              <a:t> 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</a:t>
            </a:r>
            <a:r>
              <a:rPr lang="en-US" sz="2800" dirty="0" smtClean="0"/>
              <a:t>mat[r][c] </a:t>
            </a:r>
            <a:r>
              <a:rPr lang="en-US" sz="2800" dirty="0"/>
              <a:t>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5867400" y="4648200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0" y="914400"/>
            <a:ext cx="9144000" cy="452431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static Position </a:t>
            </a:r>
            <a:r>
              <a:rPr lang="en-US" sz="2400" dirty="0" err="1"/>
              <a:t>findPosition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num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[][] </a:t>
            </a:r>
            <a:r>
              <a:rPr lang="en-US" sz="2400" dirty="0" err="1"/>
              <a:t>intArr</a:t>
            </a:r>
            <a:r>
              <a:rPr lang="en-US" sz="2400" dirty="0"/>
              <a:t> 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r = 0; r &lt; </a:t>
            </a:r>
            <a:r>
              <a:rPr lang="en-US" sz="2400" dirty="0" err="1"/>
              <a:t>intArr.length</a:t>
            </a:r>
            <a:r>
              <a:rPr lang="en-US" sz="2400" dirty="0"/>
              <a:t>; r++ )</a:t>
            </a:r>
          </a:p>
          <a:p>
            <a:r>
              <a:rPr lang="en-US" sz="2400" dirty="0" smtClean="0"/>
              <a:t>  {</a:t>
            </a:r>
            <a:endParaRPr lang="en-US" sz="2400" dirty="0"/>
          </a:p>
          <a:p>
            <a:r>
              <a:rPr lang="en-US" sz="2400" dirty="0"/>
              <a:t>	for( </a:t>
            </a:r>
            <a:r>
              <a:rPr lang="en-US" sz="2400" dirty="0" err="1"/>
              <a:t>int</a:t>
            </a:r>
            <a:r>
              <a:rPr lang="en-US" sz="2400" dirty="0"/>
              <a:t> c = 0; c &lt; </a:t>
            </a:r>
            <a:r>
              <a:rPr lang="en-US" sz="2400" dirty="0" err="1"/>
              <a:t>intArr</a:t>
            </a:r>
            <a:r>
              <a:rPr lang="en-US" sz="2400" dirty="0"/>
              <a:t>[0].length; </a:t>
            </a:r>
            <a:r>
              <a:rPr lang="en-US" sz="2400" dirty="0" err="1"/>
              <a:t>c++</a:t>
            </a:r>
            <a:r>
              <a:rPr lang="en-US" sz="2400" dirty="0"/>
              <a:t>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if</a:t>
            </a:r>
            <a:r>
              <a:rPr lang="en-US" sz="2400" dirty="0"/>
              <a:t>( </a:t>
            </a:r>
            <a:r>
              <a:rPr lang="en-US" sz="2400" dirty="0" err="1"/>
              <a:t>num</a:t>
            </a:r>
            <a:r>
              <a:rPr lang="en-US" sz="2400" dirty="0"/>
              <a:t> == </a:t>
            </a:r>
            <a:r>
              <a:rPr lang="en-US" sz="2400" dirty="0" err="1"/>
              <a:t>intArr</a:t>
            </a:r>
            <a:r>
              <a:rPr lang="en-US" sz="2400" dirty="0"/>
              <a:t>[r][c] )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   </a:t>
            </a:r>
            <a:r>
              <a:rPr lang="en-US" sz="2400" dirty="0"/>
              <a:t>return new Position( r, c );	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 smtClean="0"/>
              <a:t>  }</a:t>
            </a:r>
            <a:endParaRPr lang="en-US" sz="2400" dirty="0"/>
          </a:p>
          <a:p>
            <a:r>
              <a:rPr lang="en-US" sz="2400" dirty="0" smtClean="0"/>
              <a:t>  return </a:t>
            </a:r>
            <a:r>
              <a:rPr lang="en-US" sz="2400" dirty="0"/>
              <a:t>null;</a:t>
            </a:r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867400" y="39624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2017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</a:p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7630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 dirty="0"/>
              <a:t>public static Position[][] </a:t>
            </a:r>
            <a:r>
              <a:rPr lang="en-US" sz="2000" dirty="0" err="1"/>
              <a:t>getSuccessorArray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[][] </a:t>
            </a:r>
            <a:r>
              <a:rPr lang="en-US" sz="2000" dirty="0" err="1"/>
              <a:t>intArr</a:t>
            </a:r>
            <a:r>
              <a:rPr lang="en-US" sz="2000" dirty="0"/>
              <a:t> 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 smtClean="0"/>
              <a:t>   Position</a:t>
            </a:r>
            <a:r>
              <a:rPr lang="en-US" sz="2000" dirty="0"/>
              <a:t>[][] bob = new Position[</a:t>
            </a:r>
            <a:r>
              <a:rPr lang="en-US" sz="2000" dirty="0" err="1"/>
              <a:t>intArr.length</a:t>
            </a:r>
            <a:r>
              <a:rPr lang="en-US" sz="2000" dirty="0"/>
              <a:t>][</a:t>
            </a:r>
            <a:r>
              <a:rPr lang="en-US" sz="2000" dirty="0" err="1"/>
              <a:t>intArr</a:t>
            </a:r>
            <a:r>
              <a:rPr lang="en-US" sz="2000" dirty="0"/>
              <a:t>[0].length];</a:t>
            </a:r>
          </a:p>
          <a:p>
            <a:r>
              <a:rPr lang="en-US" sz="2000" dirty="0" smtClean="0"/>
              <a:t>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r = 0; r &lt; </a:t>
            </a:r>
            <a:r>
              <a:rPr lang="en-US" sz="2000" dirty="0" err="1"/>
              <a:t>intArr.length</a:t>
            </a:r>
            <a:r>
              <a:rPr lang="en-US" sz="2000" dirty="0"/>
              <a:t>; r++ )</a:t>
            </a:r>
          </a:p>
          <a:p>
            <a:r>
              <a:rPr lang="en-US" sz="2000" dirty="0" smtClean="0"/>
              <a:t>   {</a:t>
            </a:r>
            <a:endParaRPr lang="en-US" sz="2000" dirty="0"/>
          </a:p>
          <a:p>
            <a:r>
              <a:rPr lang="en-US" sz="2000" dirty="0" smtClean="0"/>
              <a:t>    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c = 0; c &lt; </a:t>
            </a:r>
            <a:r>
              <a:rPr lang="en-US" sz="2000" dirty="0" err="1"/>
              <a:t>intArr</a:t>
            </a:r>
            <a:r>
              <a:rPr lang="en-US" sz="2000" dirty="0"/>
              <a:t>[0].length; </a:t>
            </a:r>
            <a:r>
              <a:rPr lang="en-US" sz="2000" dirty="0" err="1"/>
              <a:t>c++</a:t>
            </a:r>
            <a:r>
              <a:rPr lang="en-US" sz="2000" dirty="0"/>
              <a:t> )</a:t>
            </a:r>
          </a:p>
          <a:p>
            <a:r>
              <a:rPr lang="en-US" sz="2000" dirty="0" smtClean="0"/>
              <a:t>       {</a:t>
            </a:r>
            <a:endParaRPr lang="en-US" sz="2000" dirty="0"/>
          </a:p>
          <a:p>
            <a:r>
              <a:rPr lang="en-US" sz="2000" dirty="0" smtClean="0"/>
              <a:t>          bob[r</a:t>
            </a:r>
            <a:r>
              <a:rPr lang="en-US" sz="2000" dirty="0"/>
              <a:t>][c] = </a:t>
            </a:r>
            <a:r>
              <a:rPr lang="en-US" sz="2000" dirty="0" err="1"/>
              <a:t>findPosition</a:t>
            </a:r>
            <a:r>
              <a:rPr lang="en-US" sz="2000" dirty="0"/>
              <a:t>( </a:t>
            </a:r>
            <a:r>
              <a:rPr lang="en-US" sz="2000" dirty="0" err="1"/>
              <a:t>intArr</a:t>
            </a:r>
            <a:r>
              <a:rPr lang="en-US" sz="2000" dirty="0"/>
              <a:t>[r][c]+1, </a:t>
            </a:r>
            <a:r>
              <a:rPr lang="en-US" sz="2000" dirty="0" err="1"/>
              <a:t>intArr</a:t>
            </a:r>
            <a:r>
              <a:rPr lang="en-US" sz="2000" dirty="0"/>
              <a:t> );	</a:t>
            </a:r>
          </a:p>
          <a:p>
            <a:r>
              <a:rPr lang="en-US" sz="2000" dirty="0" smtClean="0"/>
              <a:t>       }</a:t>
            </a:r>
            <a:endParaRPr lang="en-US" sz="2000" dirty="0"/>
          </a:p>
          <a:p>
            <a:r>
              <a:rPr lang="en-US" sz="2000" dirty="0" smtClean="0"/>
              <a:t>   }</a:t>
            </a:r>
            <a:endParaRPr lang="en-US" sz="2000" dirty="0"/>
          </a:p>
          <a:p>
            <a:r>
              <a:rPr lang="en-US" sz="2000" dirty="0" smtClean="0"/>
              <a:t>   return </a:t>
            </a:r>
            <a:r>
              <a:rPr lang="en-US" sz="2000" dirty="0"/>
              <a:t>bob;</a:t>
            </a:r>
          </a:p>
          <a:p>
            <a:r>
              <a:rPr lang="en-US" sz="2000" dirty="0"/>
              <a:t>}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endParaRPr lang="en-US" sz="1400" b="0">
              <a:latin typeface="Times New Roman" pitchFamily="18" charset="0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endParaRPr lang="en-US" sz="1400" b="0">
              <a:latin typeface="+mn-lt"/>
            </a:endParaRPr>
          </a:p>
          <a:p>
            <a:pPr algn="r" eaLnBrk="1" hangingPunct="1">
              <a:defRPr/>
            </a:pPr>
            <a:r>
              <a:rPr lang="en-US" sz="1400" b="0">
                <a:latin typeface="+mn-lt"/>
              </a:rPr>
              <a:t>© A+ Computer Science  -  www.apluscompsci.com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</a:t>
            </a:r>
            <a:r>
              <a:rPr lang="en-US" sz="2400" dirty="0" smtClean="0"/>
              <a:t>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</a:t>
            </a:r>
            <a:r>
              <a:rPr lang="en-US" sz="2400" dirty="0" smtClean="0"/>
              <a:t>work</a:t>
            </a:r>
            <a:r>
              <a:rPr lang="en-US" sz="2400" dirty="0" smtClean="0"/>
              <a:t> more time intensive problems </a:t>
            </a:r>
            <a:r>
              <a:rPr lang="en-US" sz="2400" dirty="0" smtClean="0"/>
              <a:t>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</a:t>
            </a:r>
            <a:r>
              <a:rPr lang="en-US" sz="2400" dirty="0" smtClean="0"/>
              <a:t>answers </a:t>
            </a:r>
            <a:r>
              <a:rPr lang="en-US" sz="2400" dirty="0" smtClean="0"/>
              <a:t>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–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743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abstract / implementing interface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-implement all abstract methods in sub class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6166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/>
              <a:t>ArrayList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200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get,set,remove,add,size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Class – Implement an Interface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 that implements an interface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/>
              <a:t>Strings 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dirty="0"/>
              <a:t>– Fun with </a:t>
            </a:r>
            <a:r>
              <a:rPr lang="en-US" dirty="0" smtClean="0"/>
              <a:t>Strings  - </a:t>
            </a:r>
            <a:r>
              <a:rPr lang="en-US" dirty="0" err="1" smtClean="0"/>
              <a:t>indexOf</a:t>
            </a:r>
            <a:r>
              <a:rPr lang="en-US" dirty="0" smtClean="0"/>
              <a:t>, substring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Array or Arrays of References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2017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743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abstract / implementing interface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-implement all abstract methods in sub class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6166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 smtClean="0"/>
              <a:t>ArrayList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200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get,set,remove,add,size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Class – Implement an Interface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 that implements an interface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/>
              <a:t>Strings 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dirty="0"/>
              <a:t>– Fun with </a:t>
            </a:r>
            <a:r>
              <a:rPr lang="en-US" dirty="0" smtClean="0"/>
              <a:t>Strings  - </a:t>
            </a:r>
            <a:r>
              <a:rPr lang="en-US" dirty="0" err="1" smtClean="0"/>
              <a:t>indexOf</a:t>
            </a:r>
            <a:r>
              <a:rPr lang="en-US" dirty="0" smtClean="0"/>
              <a:t>, substring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Array or Arrays of References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2234</TotalTime>
  <Words>3127</Words>
  <Application>Microsoft Office PowerPoint</Application>
  <PresentationFormat>On-screen Show (4:3)</PresentationFormat>
  <Paragraphs>907</Paragraphs>
  <Slides>62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Stacey Armstrong</cp:lastModifiedBy>
  <cp:revision>639</cp:revision>
  <dcterms:created xsi:type="dcterms:W3CDTF">1995-06-17T23:31:02Z</dcterms:created>
  <dcterms:modified xsi:type="dcterms:W3CDTF">2017-05-05T18:34:03Z</dcterms:modified>
  <cp:category>www.apluscompsci.com</cp:category>
</cp:coreProperties>
</file>