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665" r:id="rId2"/>
    <p:sldId id="666" r:id="rId3"/>
    <p:sldId id="667" r:id="rId4"/>
    <p:sldId id="668" r:id="rId5"/>
    <p:sldId id="669" r:id="rId6"/>
    <p:sldId id="670" r:id="rId7"/>
    <p:sldId id="671" r:id="rId8"/>
    <p:sldId id="658" r:id="rId9"/>
    <p:sldId id="672" r:id="rId10"/>
    <p:sldId id="673" r:id="rId11"/>
    <p:sldId id="674" r:id="rId12"/>
    <p:sldId id="675" r:id="rId13"/>
    <p:sldId id="676" r:id="rId14"/>
    <p:sldId id="677" r:id="rId15"/>
    <p:sldId id="678" r:id="rId16"/>
    <p:sldId id="616" r:id="rId17"/>
    <p:sldId id="617" r:id="rId18"/>
    <p:sldId id="618" r:id="rId19"/>
    <p:sldId id="644" r:id="rId20"/>
    <p:sldId id="707" r:id="rId21"/>
    <p:sldId id="654" r:id="rId22"/>
    <p:sldId id="651" r:id="rId23"/>
    <p:sldId id="652" r:id="rId24"/>
    <p:sldId id="653" r:id="rId25"/>
    <p:sldId id="560" r:id="rId26"/>
    <p:sldId id="708" r:id="rId27"/>
    <p:sldId id="679" r:id="rId28"/>
    <p:sldId id="680" r:id="rId29"/>
    <p:sldId id="681" r:id="rId30"/>
    <p:sldId id="682" r:id="rId31"/>
    <p:sldId id="683" r:id="rId32"/>
    <p:sldId id="684" r:id="rId33"/>
    <p:sldId id="685" r:id="rId34"/>
    <p:sldId id="686" r:id="rId35"/>
    <p:sldId id="636" r:id="rId36"/>
    <p:sldId id="637" r:id="rId37"/>
    <p:sldId id="687" r:id="rId38"/>
    <p:sldId id="688" r:id="rId39"/>
    <p:sldId id="689" r:id="rId40"/>
    <p:sldId id="690" r:id="rId41"/>
    <p:sldId id="691" r:id="rId42"/>
    <p:sldId id="692" r:id="rId43"/>
    <p:sldId id="693" r:id="rId44"/>
    <p:sldId id="694" r:id="rId45"/>
    <p:sldId id="695" r:id="rId46"/>
    <p:sldId id="696" r:id="rId47"/>
    <p:sldId id="697" r:id="rId48"/>
    <p:sldId id="698" r:id="rId49"/>
    <p:sldId id="579" r:id="rId50"/>
    <p:sldId id="645" r:id="rId51"/>
    <p:sldId id="646" r:id="rId52"/>
    <p:sldId id="700" r:id="rId53"/>
    <p:sldId id="701" r:id="rId54"/>
    <p:sldId id="702" r:id="rId55"/>
    <p:sldId id="703" r:id="rId56"/>
    <p:sldId id="704" r:id="rId57"/>
    <p:sldId id="705" r:id="rId58"/>
    <p:sldId id="706" r:id="rId59"/>
    <p:sldId id="699" r:id="rId6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b="1" kern="1200">
        <a:solidFill>
          <a:schemeClr val="tx1"/>
        </a:solidFill>
        <a:latin typeface="Tahoma" pitchFamily="34" charset="0"/>
        <a:ea typeface="+mn-ea"/>
        <a:cs typeface="+mn-cs"/>
      </a:defRPr>
    </a:lvl5pPr>
    <a:lvl6pPr marL="2286000" algn="l" defTabSz="914400" rtl="0" eaLnBrk="1" latinLnBrk="0" hangingPunct="1">
      <a:defRPr b="1" kern="1200">
        <a:solidFill>
          <a:schemeClr val="tx1"/>
        </a:solidFill>
        <a:latin typeface="Tahoma" pitchFamily="34" charset="0"/>
        <a:ea typeface="+mn-ea"/>
        <a:cs typeface="+mn-cs"/>
      </a:defRPr>
    </a:lvl6pPr>
    <a:lvl7pPr marL="2743200" algn="l" defTabSz="914400" rtl="0" eaLnBrk="1" latinLnBrk="0" hangingPunct="1">
      <a:defRPr b="1" kern="1200">
        <a:solidFill>
          <a:schemeClr val="tx1"/>
        </a:solidFill>
        <a:latin typeface="Tahoma" pitchFamily="34" charset="0"/>
        <a:ea typeface="+mn-ea"/>
        <a:cs typeface="+mn-cs"/>
      </a:defRPr>
    </a:lvl7pPr>
    <a:lvl8pPr marL="3200400" algn="l" defTabSz="914400" rtl="0" eaLnBrk="1" latinLnBrk="0" hangingPunct="1">
      <a:defRPr b="1" kern="1200">
        <a:solidFill>
          <a:schemeClr val="tx1"/>
        </a:solidFill>
        <a:latin typeface="Tahoma" pitchFamily="34" charset="0"/>
        <a:ea typeface="+mn-ea"/>
        <a:cs typeface="+mn-cs"/>
      </a:defRPr>
    </a:lvl8pPr>
    <a:lvl9pPr marL="3657600" algn="l" defTabSz="914400" rtl="0" eaLnBrk="1" latinLnBrk="0" hangingPunct="1">
      <a:defRPr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00CC00"/>
    <a:srgbClr val="003300"/>
    <a:srgbClr val="006600"/>
    <a:srgbClr val="A50021"/>
    <a:srgbClr val="003366"/>
    <a:srgbClr val="33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21415" autoAdjust="0"/>
    <p:restoredTop sz="90860" autoAdjust="0"/>
  </p:normalViewPr>
  <p:slideViewPr>
    <p:cSldViewPr>
      <p:cViewPr varScale="1">
        <p:scale>
          <a:sx n="66" d="100"/>
          <a:sy n="66" d="100"/>
        </p:scale>
        <p:origin x="-12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94"/>
    </p:cViewPr>
  </p:sorterViewPr>
  <p:notesViewPr>
    <p:cSldViewPr>
      <p:cViewPr varScale="1">
        <p:scale>
          <a:sx n="55" d="100"/>
          <a:sy n="55" d="100"/>
        </p:scale>
        <p:origin x="-282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6396109A-7855-4429-9A25-6E24F2E6E2C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1</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53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mat[0][1]=2;</a:t>
            </a:r>
          </a:p>
          <a:p>
            <a:pPr eaLnBrk="1" hangingPunct="1"/>
            <a:r>
              <a:rPr lang="en-US" sz="1600" smtClean="0"/>
              <a:t>This line sets </a:t>
            </a:r>
            <a:r>
              <a:rPr lang="en-US" sz="1600" smtClean="0">
                <a:latin typeface="Courier New" pitchFamily="49" charset="0"/>
                <a:cs typeface="Courier New" pitchFamily="49" charset="0"/>
              </a:rPr>
              <a:t>mat[0]</a:t>
            </a:r>
            <a:r>
              <a:rPr lang="en-US" sz="1600" smtClean="0"/>
              <a:t> spot 1 to 2.</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63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latin typeface="Courier New" pitchFamily="49" charset="0"/>
                <a:cs typeface="Courier New" pitchFamily="49" charset="0"/>
              </a:rPr>
              <a:t>mat[2]</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mat[2][2]=7;</a:t>
            </a:r>
          </a:p>
          <a:p>
            <a:pPr eaLnBrk="1" hangingPunct="1"/>
            <a:r>
              <a:rPr lang="en-US" sz="1600" smtClean="0"/>
              <a:t>This line sets </a:t>
            </a:r>
            <a:r>
              <a:rPr lang="en-US" sz="1600" smtClean="0">
                <a:latin typeface="Courier New" pitchFamily="49" charset="0"/>
                <a:cs typeface="Courier New" pitchFamily="49" charset="0"/>
              </a:rPr>
              <a:t>mat[2]</a:t>
            </a:r>
            <a:r>
              <a:rPr lang="en-US" sz="1600" smtClean="0"/>
              <a:t> spot 2 to 7.</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94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935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The for each loop works quite well as tool to print a matrix.</a:t>
            </a:r>
          </a:p>
          <a:p>
            <a:pPr eaLnBrk="1" hangingPunct="1"/>
            <a:endParaRPr lang="en-US" sz="16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72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82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92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402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Rot="1" noChangeArrowheads="1" noTextEdit="1"/>
          </p:cNvSpPr>
          <p:nvPr>
            <p:ph type="sldImg"/>
          </p:nvPr>
        </p:nvSpPr>
        <p:spPr bwMode="auto">
          <a:xfrm>
            <a:off x="1144588" y="685800"/>
            <a:ext cx="4570412" cy="3429000"/>
          </a:xfrm>
          <a:prstGeom prst="rect">
            <a:avLst/>
          </a:prstGeom>
          <a:noFill/>
          <a:ln>
            <a:solidFill>
              <a:srgbClr val="000000"/>
            </a:solidFill>
            <a:miter lim="800000"/>
            <a:headEnd/>
            <a:tailEnd/>
          </a:ln>
        </p:spPr>
      </p:sp>
      <p:sp>
        <p:nvSpPr>
          <p:cNvPr id="1454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lIns="91432" tIns="45716" rIns="91432" bIns="45716"/>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Rot="1" noChangeArrowheads="1" noTextEdit="1"/>
          </p:cNvSpPr>
          <p:nvPr>
            <p:ph type="sldImg"/>
          </p:nvPr>
        </p:nvSpPr>
        <p:spPr bwMode="auto">
          <a:xfrm>
            <a:off x="1144588" y="685800"/>
            <a:ext cx="4570412" cy="3429000"/>
          </a:xfrm>
          <a:prstGeom prst="rect">
            <a:avLst/>
          </a:prstGeom>
          <a:noFill/>
          <a:ln>
            <a:solidFill>
              <a:srgbClr val="000000"/>
            </a:solidFill>
            <a:miter lim="800000"/>
            <a:headEnd/>
            <a:tailEnd/>
          </a:ln>
        </p:spPr>
      </p:sp>
      <p:sp>
        <p:nvSpPr>
          <p:cNvPr id="1464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lIns="91432" tIns="45716" rIns="91432" bIns="45716"/>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Rot="1" noChangeArrowheads="1" noTextEdit="1"/>
          </p:cNvSpPr>
          <p:nvPr>
            <p:ph type="sldImg"/>
          </p:nvPr>
        </p:nvSpPr>
        <p:spPr bwMode="auto">
          <a:xfrm>
            <a:off x="1144588" y="685800"/>
            <a:ext cx="4570412" cy="3429000"/>
          </a:xfrm>
          <a:prstGeom prst="rect">
            <a:avLst/>
          </a:prstGeom>
          <a:noFill/>
          <a:ln>
            <a:solidFill>
              <a:srgbClr val="000000"/>
            </a:solidFill>
            <a:miter lim="800000"/>
            <a:headEnd/>
            <a:tailEnd/>
          </a:ln>
        </p:spPr>
      </p:sp>
      <p:sp>
        <p:nvSpPr>
          <p:cNvPr id="1474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lIns="91432" tIns="45716" rIns="91432" bIns="45716"/>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Rot="1" noChangeArrowheads="1" noTextEdit="1"/>
          </p:cNvSpPr>
          <p:nvPr>
            <p:ph type="sldImg"/>
          </p:nvPr>
        </p:nvSpPr>
        <p:spPr bwMode="auto">
          <a:xfrm>
            <a:off x="1144588" y="685800"/>
            <a:ext cx="4570412" cy="3429000"/>
          </a:xfrm>
          <a:prstGeom prst="rect">
            <a:avLst/>
          </a:prstGeom>
          <a:noFill/>
          <a:ln>
            <a:solidFill>
              <a:srgbClr val="000000"/>
            </a:solidFill>
            <a:miter lim="800000"/>
            <a:headEnd/>
            <a:tailEnd/>
          </a:ln>
        </p:spPr>
      </p:sp>
      <p:sp>
        <p:nvSpPr>
          <p:cNvPr id="1484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lIns="91432" tIns="45716" rIns="91432" bIns="45716"/>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536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27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sz="1600" smtClean="0"/>
              <a:t>ArrayList can store a reference to any type of Object.   ArrayList was built using an array[] of object references.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47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562600" cy="4114800"/>
          </a:xfrm>
          <a:prstGeom prst="rect">
            <a:avLst/>
          </a:prstGeom>
          <a:solidFill>
            <a:srgbClr val="FFFFFF"/>
          </a:solidFill>
          <a:ln>
            <a:solidFill>
              <a:srgbClr val="000000"/>
            </a:solidFill>
            <a:miter lim="800000"/>
            <a:headEnd/>
            <a:tailEnd/>
          </a:ln>
        </p:spPr>
        <p:txBody>
          <a:bodyPr/>
          <a:lstStyle/>
          <a:p>
            <a:r>
              <a:rPr lang="en-US" sz="1600" smtClean="0"/>
              <a:t>In the example above, ray is an ArrayList that stores String references.   Casting would not be required to call non-Object methods on ray.</a:t>
            </a:r>
          </a:p>
          <a:p>
            <a:endParaRPr lang="en-US" sz="1600" smtClean="0"/>
          </a:p>
          <a:p>
            <a:r>
              <a:rPr lang="en-US" sz="1600" smtClean="0">
                <a:latin typeface="Courier New" pitchFamily="49" charset="0"/>
              </a:rPr>
              <a:t>ray.add(0,"hello");</a:t>
            </a:r>
          </a:p>
          <a:p>
            <a:r>
              <a:rPr lang="en-US" sz="1600" smtClean="0">
                <a:latin typeface="Courier New" pitchFamily="49" charset="0"/>
              </a:rPr>
              <a:t>ray.add(1,"chicken");</a:t>
            </a:r>
          </a:p>
          <a:p>
            <a:endParaRPr lang="en-US" sz="1600" smtClean="0">
              <a:latin typeface="Courier New" pitchFamily="49" charset="0"/>
            </a:endParaRPr>
          </a:p>
          <a:p>
            <a:r>
              <a:rPr lang="en-US" sz="1600" smtClean="0">
                <a:latin typeface="Courier New" pitchFamily="49" charset="0"/>
              </a:rPr>
              <a:t>out.println(ray.get(0).charAt(0));</a:t>
            </a:r>
          </a:p>
          <a:p>
            <a:r>
              <a:rPr lang="en-US" sz="1600" smtClean="0">
                <a:latin typeface="Courier New" pitchFamily="49" charset="0"/>
              </a:rPr>
              <a:t>out.println(ray.get(1).charAt(5));</a:t>
            </a:r>
          </a:p>
          <a:p>
            <a:endParaRPr lang="en-US" sz="1600" smtClean="0">
              <a:latin typeface="Courier New" pitchFamily="49"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88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08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79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689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70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Abstract Classes are used to create hierarchies of classes.   Abstract classes are used to setup future classes.</a:t>
            </a:r>
          </a:p>
          <a:p>
            <a:r>
              <a:rPr lang="en-US" sz="1600" smtClean="0"/>
              <a:t>An abstract class can not be instantiated.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90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In this example, Mammal is the abstract class.  You would never have just a Mammal.  For instance, you would not walk outside and go “Hey, look at that Mammal!”  Mammal would be used to create something more specific, like a Dog, Human, or Whale.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All abstract methods in the Abstract class must be implemented by the sub class extending the abstract class.</a:t>
            </a:r>
          </a:p>
          <a:p>
            <a:r>
              <a:rPr lang="en-US" sz="1600" smtClean="0"/>
              <a:t>This process is very similar to implementing an interface.   When implementing an interface, all abstract methods in the interface must be implemented in the class.  All methods in an interface are Abstract.</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11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52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Interfaces are used to detail what things an Object should do.</a:t>
            </a:r>
            <a:br>
              <a:rPr lang="en-US" sz="1600" smtClean="0"/>
            </a:br>
            <a:r>
              <a:rPr lang="en-US" sz="1600" smtClean="0"/>
              <a:t>Interfaces are used typically when the way an Object will do things is unknown.</a:t>
            </a:r>
            <a:br>
              <a:rPr lang="en-US" sz="1600" smtClean="0"/>
            </a:br>
            <a:r>
              <a:rPr lang="en-US" sz="1600" smtClean="0"/>
              <a:t>Comparable is a great example.  With Comparable, it is clear that each Object should be compared to another Object of the same type.  Comparable is an interface because it is not known what the Objects that implement Comparable will contain.  It is known that the Object should be compared to other Obejcts of the same type in a certain way.</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72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sz="16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84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894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16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59</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161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02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EB3949DC-8EF5-43DD-9754-3E33BE353F7F}"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0E04FB5C-D4D2-4428-8FB5-387338918D90}"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5784FF71-8E8B-45F7-B7C0-7AB2C8B627CB}"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BE93228C-B6A6-4378-B51D-DB0FEC5C247F}"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A38525A3-00D2-47C0-AD4B-5C9ABB9E7BE9}"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F280F54E-FBED-44F2-9993-93311522B635}"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4F65E3C7-B77A-4091-A256-E2202056CF6C}" type="slidenum">
              <a:rPr lang="en-US"/>
              <a:pPr>
                <a:defRPr/>
              </a:pPr>
              <a:t>‹#›</a:t>
            </a:fld>
            <a:endParaRPr lang="en-US"/>
          </a:p>
        </p:txBody>
      </p:sp>
      <p:sp>
        <p:nvSpPr>
          <p:cNvPr id="9" name="Footer Placeholder 8"/>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F9142EF6-2052-4F04-9873-C54F6EB50BA7}" type="slidenum">
              <a:rPr lang="en-US"/>
              <a:pPr>
                <a:defRPr/>
              </a:pPr>
              <a:t>‹#›</a:t>
            </a:fld>
            <a:endParaRPr lang="en-US"/>
          </a:p>
        </p:txBody>
      </p:sp>
      <p:sp>
        <p:nvSpPr>
          <p:cNvPr id="5" name="Footer Placeholder 4"/>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F71DA7EA-B0CF-4940-AC36-B2D269961DD4}" type="slidenum">
              <a:rPr lang="en-US"/>
              <a:pPr>
                <a:defRPr/>
              </a:pPr>
              <a:t>‹#›</a:t>
            </a:fld>
            <a:endParaRPr lang="en-US"/>
          </a:p>
        </p:txBody>
      </p:sp>
      <p:sp>
        <p:nvSpPr>
          <p:cNvPr id="4" name="Footer Placeholder 3"/>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51D22429-3CC1-40C2-93D0-6CE1F5ECF2CE}"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C2A63086-57BC-4614-BF86-230E0C16C5EB}"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latin typeface="+mn-lt"/>
              </a:defRPr>
            </a:lvl1pPr>
          </a:lstStyle>
          <a:p>
            <a:pPr>
              <a:defRPr/>
            </a:pPr>
            <a:fld id="{E8192DD9-5410-4C84-8C0D-470240DE0D23}" type="slidenum">
              <a:rPr lang="en-US"/>
              <a:pPr>
                <a:defRPr/>
              </a:pPr>
              <a:t>‹#›</a:t>
            </a:fld>
            <a:endParaRPr lang="en-US"/>
          </a:p>
        </p:txBody>
      </p:sp>
      <p:sp>
        <p:nvSpPr>
          <p:cNvPr id="1031"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800" b="0">
                <a:latin typeface="+mn-lt"/>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 bg1="lt1" tx1="dk1" bg2="lt2" tx2="dk2" accent1="accent1" accent2="accent2" accent3="accent3" accent4="accent4" accent5="accent5" accent6="accent6" hlink="hlink" folHlink="folHlink"/>
  <p:sldLayoutIdLst>
    <p:sldLayoutId id="2147484485" r:id="rId1"/>
    <p:sldLayoutId id="2147484486" r:id="rId2"/>
    <p:sldLayoutId id="2147484487" r:id="rId3"/>
    <p:sldLayoutId id="2147484488" r:id="rId4"/>
    <p:sldLayoutId id="2147484489" r:id="rId5"/>
    <p:sldLayoutId id="2147484490" r:id="rId6"/>
    <p:sldLayoutId id="2147484491" r:id="rId7"/>
    <p:sldLayoutId id="2147484492" r:id="rId8"/>
    <p:sldLayoutId id="2147484493" r:id="rId9"/>
    <p:sldLayoutId id="2147484494" r:id="rId10"/>
    <p:sldLayoutId id="2147484495"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2015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82948" name="Text Box 3"/>
          <p:cNvSpPr txBox="1">
            <a:spLocks noChangeArrowheads="1"/>
          </p:cNvSpPr>
          <p:nvPr/>
        </p:nvSpPr>
        <p:spPr bwMode="auto">
          <a:xfrm>
            <a:off x="4114800" y="32766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0191" name="Group 31"/>
          <p:cNvGraphicFramePr>
            <a:graphicFrameLocks noGrp="1"/>
          </p:cNvGraphicFramePr>
          <p:nvPr/>
        </p:nvGraphicFramePr>
        <p:xfrm>
          <a:off x="3978275" y="3733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2959" name="Text Box 29"/>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p:txBody>
      </p:sp>
      <p:sp>
        <p:nvSpPr>
          <p:cNvPr id="82960" name="Text Box 30"/>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0206" name="Group 46"/>
          <p:cNvGraphicFramePr>
            <a:graphicFrameLocks noGrp="1"/>
          </p:cNvGraphicFramePr>
          <p:nvPr/>
        </p:nvGraphicFramePr>
        <p:xfrm>
          <a:off x="3962400" y="4495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228" name="Group 68"/>
          <p:cNvGraphicFramePr>
            <a:graphicFrameLocks noGrp="1"/>
          </p:cNvGraphicFramePr>
          <p:nvPr/>
        </p:nvGraphicFramePr>
        <p:xfrm>
          <a:off x="3962400" y="5257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306" name="Group 146"/>
          <p:cNvGraphicFramePr>
            <a:graphicFrameLocks noGrp="1"/>
          </p:cNvGraphicFramePr>
          <p:nvPr/>
        </p:nvGraphicFramePr>
        <p:xfrm>
          <a:off x="2590800" y="37338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2991" name="Line 147"/>
          <p:cNvSpPr>
            <a:spLocks noChangeShapeType="1"/>
          </p:cNvSpPr>
          <p:nvPr/>
        </p:nvSpPr>
        <p:spPr bwMode="auto">
          <a:xfrm>
            <a:off x="3048000" y="4038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2" name="Line 148"/>
          <p:cNvSpPr>
            <a:spLocks noChangeShapeType="1"/>
          </p:cNvSpPr>
          <p:nvPr/>
        </p:nvSpPr>
        <p:spPr bwMode="auto">
          <a:xfrm>
            <a:off x="3048000" y="4800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3" name="Line 149"/>
          <p:cNvSpPr>
            <a:spLocks noChangeShapeType="1"/>
          </p:cNvSpPr>
          <p:nvPr/>
        </p:nvSpPr>
        <p:spPr bwMode="auto">
          <a:xfrm>
            <a:off x="3048000" y="54864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4" name="Text Box 150"/>
          <p:cNvSpPr txBox="1">
            <a:spLocks noChangeArrowheads="1"/>
          </p:cNvSpPr>
          <p:nvPr/>
        </p:nvSpPr>
        <p:spPr bwMode="auto">
          <a:xfrm>
            <a:off x="2133600" y="38100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15" name="Rectangle 14"/>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76483" name="Group 3"/>
          <p:cNvGraphicFramePr>
            <a:graphicFrameLocks noGrp="1"/>
          </p:cNvGraphicFramePr>
          <p:nvPr/>
        </p:nvGraphicFramePr>
        <p:xfrm>
          <a:off x="6248400" y="3886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6633"/>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8078" name="Text Box 13"/>
          <p:cNvSpPr txBox="1">
            <a:spLocks noChangeArrowheads="1"/>
          </p:cNvSpPr>
          <p:nvPr/>
        </p:nvSpPr>
        <p:spPr bwMode="auto">
          <a:xfrm>
            <a:off x="1447800" y="2514600"/>
            <a:ext cx="5191125" cy="946150"/>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a:p>
            <a:pPr eaLnBrk="1" hangingPunct="1"/>
            <a:r>
              <a:rPr lang="en-US" sz="2800"/>
              <a:t>mat[</a:t>
            </a:r>
            <a:r>
              <a:rPr lang="en-US" sz="2800">
                <a:solidFill>
                  <a:srgbClr val="008000"/>
                </a:solidFill>
              </a:rPr>
              <a:t>0</a:t>
            </a:r>
            <a:r>
              <a:rPr lang="en-US" sz="2800"/>
              <a:t>][</a:t>
            </a:r>
            <a:r>
              <a:rPr lang="en-US" sz="2800">
                <a:solidFill>
                  <a:srgbClr val="000066"/>
                </a:solidFill>
              </a:rPr>
              <a:t>1</a:t>
            </a:r>
            <a:r>
              <a:rPr lang="en-US" sz="2800"/>
              <a:t>]=2;</a:t>
            </a:r>
          </a:p>
        </p:txBody>
      </p:sp>
      <p:sp>
        <p:nvSpPr>
          <p:cNvPr id="88079" name="Text Box 14"/>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76495" name="Group 15"/>
          <p:cNvGraphicFramePr>
            <a:graphicFrameLocks noGrp="1"/>
          </p:cNvGraphicFramePr>
          <p:nvPr/>
        </p:nvGraphicFramePr>
        <p:xfrm>
          <a:off x="6232525" y="4648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05" name="Group 25"/>
          <p:cNvGraphicFramePr>
            <a:graphicFrameLocks noGrp="1"/>
          </p:cNvGraphicFramePr>
          <p:nvPr/>
        </p:nvGraphicFramePr>
        <p:xfrm>
          <a:off x="6232525" y="5410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15" name="Group 35"/>
          <p:cNvGraphicFramePr>
            <a:graphicFrameLocks noGrp="1"/>
          </p:cNvGraphicFramePr>
          <p:nvPr/>
        </p:nvGraphicFramePr>
        <p:xfrm>
          <a:off x="4860925" y="38862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8110" name="Line 45"/>
          <p:cNvSpPr>
            <a:spLocks noChangeShapeType="1"/>
          </p:cNvSpPr>
          <p:nvPr/>
        </p:nvSpPr>
        <p:spPr bwMode="auto">
          <a:xfrm>
            <a:off x="5318125" y="4191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1" name="Line 46"/>
          <p:cNvSpPr>
            <a:spLocks noChangeShapeType="1"/>
          </p:cNvSpPr>
          <p:nvPr/>
        </p:nvSpPr>
        <p:spPr bwMode="auto">
          <a:xfrm>
            <a:off x="5318125" y="4953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2" name="Line 47"/>
          <p:cNvSpPr>
            <a:spLocks noChangeShapeType="1"/>
          </p:cNvSpPr>
          <p:nvPr/>
        </p:nvSpPr>
        <p:spPr bwMode="auto">
          <a:xfrm>
            <a:off x="5318125" y="5638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3" name="Text Box 48"/>
          <p:cNvSpPr txBox="1">
            <a:spLocks noChangeArrowheads="1"/>
          </p:cNvSpPr>
          <p:nvPr/>
        </p:nvSpPr>
        <p:spPr bwMode="auto">
          <a:xfrm>
            <a:off x="4403725" y="39624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008000"/>
                </a:solidFill>
              </a:rPr>
              <a:t>0</a:t>
            </a:r>
            <a:r>
              <a:rPr lang="en-US" sz="2400">
                <a:solidFill>
                  <a:srgbClr val="FF0000"/>
                </a:solidFill>
              </a:rPr>
              <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88114" name="Text Box 49"/>
          <p:cNvSpPr txBox="1">
            <a:spLocks noChangeArrowheads="1"/>
          </p:cNvSpPr>
          <p:nvPr/>
        </p:nvSpPr>
        <p:spPr bwMode="auto">
          <a:xfrm>
            <a:off x="1219200" y="4038600"/>
            <a:ext cx="14478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Which</a:t>
            </a:r>
            <a:br>
              <a:rPr lang="en-US" sz="2800">
                <a:solidFill>
                  <a:srgbClr val="008000"/>
                </a:solidFill>
              </a:rPr>
            </a:br>
            <a:r>
              <a:rPr lang="en-US" sz="2800">
                <a:solidFill>
                  <a:srgbClr val="008000"/>
                </a:solidFill>
              </a:rPr>
              <a:t>array?</a:t>
            </a:r>
          </a:p>
        </p:txBody>
      </p:sp>
      <p:sp>
        <p:nvSpPr>
          <p:cNvPr id="88115" name="Line 50"/>
          <p:cNvSpPr>
            <a:spLocks noChangeShapeType="1"/>
          </p:cNvSpPr>
          <p:nvPr/>
        </p:nvSpPr>
        <p:spPr bwMode="auto">
          <a:xfrm flipV="1">
            <a:off x="2362200" y="3429000"/>
            <a:ext cx="152400" cy="609600"/>
          </a:xfrm>
          <a:prstGeom prst="line">
            <a:avLst/>
          </a:prstGeom>
          <a:noFill/>
          <a:ln w="38100">
            <a:solidFill>
              <a:srgbClr val="008000"/>
            </a:solidFill>
            <a:round/>
            <a:headEnd type="none" w="sm" len="sm"/>
            <a:tailEnd type="triangle" w="sm" len="sm"/>
          </a:ln>
        </p:spPr>
        <p:txBody>
          <a:bodyPr/>
          <a:lstStyle/>
          <a:p>
            <a:endParaRPr lang="en-US"/>
          </a:p>
        </p:txBody>
      </p:sp>
      <p:sp>
        <p:nvSpPr>
          <p:cNvPr id="88116" name="Text Box 51"/>
          <p:cNvSpPr txBox="1">
            <a:spLocks noChangeArrowheads="1"/>
          </p:cNvSpPr>
          <p:nvPr/>
        </p:nvSpPr>
        <p:spPr bwMode="auto">
          <a:xfrm>
            <a:off x="2819400" y="5181600"/>
            <a:ext cx="1447800" cy="958850"/>
          </a:xfrm>
          <a:prstGeom prst="rect">
            <a:avLst/>
          </a:prstGeom>
          <a:noFill/>
          <a:ln w="12700">
            <a:solidFill>
              <a:srgbClr val="000066"/>
            </a:solidFill>
            <a:miter lim="800000"/>
            <a:headEnd type="none" w="sm" len="sm"/>
            <a:tailEnd type="none" w="sm" len="sm"/>
          </a:ln>
        </p:spPr>
        <p:txBody>
          <a:bodyPr>
            <a:spAutoFit/>
          </a:bodyPr>
          <a:lstStyle/>
          <a:p>
            <a:pPr eaLnBrk="1" hangingPunct="1">
              <a:spcBef>
                <a:spcPct val="50000"/>
              </a:spcBef>
            </a:pPr>
            <a:r>
              <a:rPr lang="en-US" sz="2800">
                <a:solidFill>
                  <a:srgbClr val="000066"/>
                </a:solidFill>
              </a:rPr>
              <a:t>Which</a:t>
            </a:r>
            <a:br>
              <a:rPr lang="en-US" sz="2800">
                <a:solidFill>
                  <a:srgbClr val="000066"/>
                </a:solidFill>
              </a:rPr>
            </a:br>
            <a:r>
              <a:rPr lang="en-US" sz="2800">
                <a:solidFill>
                  <a:srgbClr val="000066"/>
                </a:solidFill>
              </a:rPr>
              <a:t>spot?</a:t>
            </a:r>
          </a:p>
        </p:txBody>
      </p:sp>
      <p:sp>
        <p:nvSpPr>
          <p:cNvPr id="88117" name="Line 52"/>
          <p:cNvSpPr>
            <a:spLocks noChangeShapeType="1"/>
          </p:cNvSpPr>
          <p:nvPr/>
        </p:nvSpPr>
        <p:spPr bwMode="auto">
          <a:xfrm flipH="1" flipV="1">
            <a:off x="3048000" y="3429000"/>
            <a:ext cx="228600" cy="1752600"/>
          </a:xfrm>
          <a:prstGeom prst="line">
            <a:avLst/>
          </a:prstGeom>
          <a:noFill/>
          <a:ln w="38100">
            <a:solidFill>
              <a:srgbClr val="000066"/>
            </a:solidFill>
            <a:round/>
            <a:headEnd type="none" w="sm" len="sm"/>
            <a:tailEnd type="triangle" w="sm" len="sm"/>
          </a:ln>
        </p:spPr>
        <p:txBody>
          <a:bodyPr/>
          <a:lstStyle/>
          <a:p>
            <a:endParaRPr lang="en-US"/>
          </a:p>
        </p:txBody>
      </p:sp>
      <p:sp>
        <p:nvSpPr>
          <p:cNvPr id="88118" name="Text Box 53"/>
          <p:cNvSpPr txBox="1">
            <a:spLocks noChangeArrowheads="1"/>
          </p:cNvSpPr>
          <p:nvPr/>
        </p:nvSpPr>
        <p:spPr bwMode="auto">
          <a:xfrm>
            <a:off x="6400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a:t>
            </a:r>
            <a:r>
              <a:rPr lang="en-US" sz="2000">
                <a:solidFill>
                  <a:srgbClr val="000066"/>
                </a:solidFill>
              </a:rPr>
              <a:t>1</a:t>
            </a:r>
            <a:r>
              <a:rPr lang="en-US" sz="2000">
                <a:solidFill>
                  <a:srgbClr val="FF0000"/>
                </a:solidFill>
              </a:rPr>
              <a:t>       2</a:t>
            </a:r>
            <a:endParaRPr lang="en-US" sz="2000"/>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05827" name="Group 3"/>
          <p:cNvGraphicFramePr>
            <a:graphicFrameLocks noGrp="1"/>
          </p:cNvGraphicFramePr>
          <p:nvPr/>
        </p:nvGraphicFramePr>
        <p:xfrm>
          <a:off x="1066800" y="2286000"/>
          <a:ext cx="4267200" cy="2773362"/>
        </p:xfrm>
        <a:graphic>
          <a:graphicData uri="http://schemas.openxmlformats.org/drawingml/2006/table">
            <a:tbl>
              <a:tblPr/>
              <a:tblGrid>
                <a:gridCol w="854075"/>
                <a:gridCol w="852488"/>
                <a:gridCol w="854075"/>
                <a:gridCol w="852487"/>
                <a:gridCol w="854075"/>
              </a:tblGrid>
              <a:tr h="518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5</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49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7</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3</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9129" name="Text Box 41"/>
          <p:cNvSpPr txBox="1">
            <a:spLocks noChangeArrowheads="1"/>
          </p:cNvSpPr>
          <p:nvPr/>
        </p:nvSpPr>
        <p:spPr bwMode="auto">
          <a:xfrm>
            <a:off x="5562600" y="2209800"/>
            <a:ext cx="3048000" cy="18018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mat[2][2]=7;</a:t>
            </a:r>
          </a:p>
          <a:p>
            <a:pPr eaLnBrk="1" hangingPunct="1">
              <a:spcBef>
                <a:spcPct val="50000"/>
              </a:spcBef>
            </a:pPr>
            <a:r>
              <a:rPr lang="en-US" sz="2800">
                <a:solidFill>
                  <a:schemeClr val="accent2"/>
                </a:solidFill>
              </a:rPr>
              <a:t>mat[0][3]=5;</a:t>
            </a:r>
          </a:p>
          <a:p>
            <a:pPr eaLnBrk="1" hangingPunct="1">
              <a:spcBef>
                <a:spcPct val="50000"/>
              </a:spcBef>
            </a:pPr>
            <a:r>
              <a:rPr lang="en-US" sz="2800">
                <a:solidFill>
                  <a:schemeClr val="accent2"/>
                </a:solidFill>
              </a:rPr>
              <a:t>mat[4][1]=3</a:t>
            </a:r>
          </a:p>
        </p:txBody>
      </p:sp>
      <p:sp>
        <p:nvSpPr>
          <p:cNvPr id="89130" name="Text Box 42"/>
          <p:cNvSpPr txBox="1">
            <a:spLocks noChangeArrowheads="1"/>
          </p:cNvSpPr>
          <p:nvPr/>
        </p:nvSpPr>
        <p:spPr bwMode="auto">
          <a:xfrm>
            <a:off x="1295400" y="1752600"/>
            <a:ext cx="5562600" cy="5191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0      1      2      3     4</a:t>
            </a:r>
          </a:p>
        </p:txBody>
      </p:sp>
      <p:sp>
        <p:nvSpPr>
          <p:cNvPr id="89131" name="Text Box 43"/>
          <p:cNvSpPr txBox="1">
            <a:spLocks noChangeArrowheads="1"/>
          </p:cNvSpPr>
          <p:nvPr/>
        </p:nvSpPr>
        <p:spPr bwMode="auto">
          <a:xfrm>
            <a:off x="304800" y="2133600"/>
            <a:ext cx="685800" cy="2973388"/>
          </a:xfrm>
          <a:prstGeom prst="rect">
            <a:avLst/>
          </a:prstGeom>
          <a:noFill/>
          <a:ln w="12700">
            <a:noFill/>
            <a:miter lim="800000"/>
            <a:headEnd type="none" w="sm" len="sm"/>
            <a:tailEnd type="none" w="sm" len="sm"/>
          </a:ln>
        </p:spPr>
        <p:txBody>
          <a:bodyPr>
            <a:spAutoFit/>
          </a:bodyPr>
          <a:lstStyle/>
          <a:p>
            <a:pPr eaLnBrk="1" hangingPunct="1">
              <a:lnSpc>
                <a:spcPct val="135000"/>
              </a:lnSpc>
              <a:spcBef>
                <a:spcPct val="50000"/>
              </a:spcBef>
            </a:pPr>
            <a:r>
              <a:rPr lang="en-US" sz="2800">
                <a:solidFill>
                  <a:schemeClr val="accent2"/>
                </a:solidFill>
              </a:rPr>
              <a:t>0     1</a:t>
            </a:r>
            <a:br>
              <a:rPr lang="en-US" sz="2800">
                <a:solidFill>
                  <a:schemeClr val="accent2"/>
                </a:solidFill>
              </a:rPr>
            </a:br>
            <a:r>
              <a:rPr lang="en-US" sz="2800">
                <a:solidFill>
                  <a:schemeClr val="accent2"/>
                </a:solidFill>
              </a:rPr>
              <a:t>2      </a:t>
            </a:r>
            <a:br>
              <a:rPr lang="en-US" sz="2800">
                <a:solidFill>
                  <a:schemeClr val="accent2"/>
                </a:solidFill>
              </a:rPr>
            </a:br>
            <a:r>
              <a:rPr lang="en-US" sz="2800">
                <a:solidFill>
                  <a:schemeClr val="accent2"/>
                </a:solidFill>
              </a:rPr>
              <a:t>3     4</a:t>
            </a:r>
          </a:p>
        </p:txBody>
      </p:sp>
      <p:pic>
        <p:nvPicPr>
          <p:cNvPr id="89133" name="Picture 45" descr="j0347369[1]"/>
          <p:cNvPicPr>
            <a:picLocks noChangeAspect="1" noChangeArrowheads="1"/>
          </p:cNvPicPr>
          <p:nvPr/>
        </p:nvPicPr>
        <p:blipFill>
          <a:blip r:embed="rId3" cstate="print"/>
          <a:srcRect/>
          <a:stretch>
            <a:fillRect/>
          </a:stretch>
        </p:blipFill>
        <p:spPr bwMode="auto">
          <a:xfrm>
            <a:off x="7162800" y="4876800"/>
            <a:ext cx="1600200" cy="1601788"/>
          </a:xfrm>
          <a:prstGeom prst="rect">
            <a:avLst/>
          </a:prstGeom>
          <a:noFill/>
          <a:ln w="9525">
            <a:noFill/>
            <a:miter lim="800000"/>
            <a:headEnd/>
            <a:tailEnd/>
          </a:ln>
        </p:spPr>
      </p:pic>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0115" name="Text Box 3"/>
          <p:cNvSpPr txBox="1">
            <a:spLocks noChangeArrowheads="1"/>
          </p:cNvSpPr>
          <p:nvPr/>
        </p:nvSpPr>
        <p:spPr bwMode="auto">
          <a:xfrm>
            <a:off x="914400" y="2057400"/>
            <a:ext cx="6269038" cy="2647950"/>
          </a:xfrm>
          <a:prstGeom prst="rect">
            <a:avLst/>
          </a:prstGeom>
          <a:noFill/>
          <a:ln w="12700">
            <a:noFill/>
            <a:miter lim="800000"/>
            <a:headEnd type="none" w="sm" len="sm"/>
            <a:tailEnd type="none" w="sm" len="sm"/>
          </a:ln>
        </p:spPr>
        <p:txBody>
          <a:bodyPr wrap="none">
            <a:spAutoFit/>
          </a:bodyPr>
          <a:lstStyle/>
          <a:p>
            <a:pPr eaLnBrk="1" hangingPunct="1"/>
            <a:r>
              <a:rPr lang="en-US" sz="2400"/>
              <a:t>for( int r = 0; r &lt; mat.length; r++)</a:t>
            </a:r>
          </a:p>
          <a:p>
            <a:pPr eaLnBrk="1" hangingPunct="1"/>
            <a:r>
              <a:rPr lang="en-US" sz="2400"/>
              <a:t>{</a:t>
            </a:r>
          </a:p>
          <a:p>
            <a:pPr eaLnBrk="1" hangingPunct="1"/>
            <a:r>
              <a:rPr lang="en-US" sz="2400"/>
              <a:t>   for( int c = 0; c &lt; mat[r].length; c++)</a:t>
            </a:r>
          </a:p>
          <a:p>
            <a:pPr eaLnBrk="1" hangingPunct="1"/>
            <a:r>
              <a:rPr lang="en-US" sz="2400"/>
              <a:t>   {</a:t>
            </a:r>
          </a:p>
          <a:p>
            <a:pPr eaLnBrk="1" hangingPunct="1"/>
            <a:r>
              <a:rPr lang="en-US" sz="2400"/>
              <a:t>	mat[r][c] = r*c;</a:t>
            </a:r>
          </a:p>
          <a:p>
            <a:pPr eaLnBrk="1" hangingPunct="1"/>
            <a:r>
              <a:rPr lang="en-US" sz="2400"/>
              <a:t>   }</a:t>
            </a:r>
          </a:p>
          <a:p>
            <a:pPr eaLnBrk="1" hangingPunct="1"/>
            <a:r>
              <a:rPr lang="en-US" sz="2400"/>
              <a:t>}</a:t>
            </a:r>
          </a:p>
        </p:txBody>
      </p:sp>
      <p:graphicFrame>
        <p:nvGraphicFramePr>
          <p:cNvPr id="225284" name="Group 4"/>
          <p:cNvGraphicFramePr>
            <a:graphicFrameLocks noGrp="1"/>
          </p:cNvGraphicFramePr>
          <p:nvPr/>
        </p:nvGraphicFramePr>
        <p:xfrm>
          <a:off x="4876800" y="3810000"/>
          <a:ext cx="2743200" cy="2260600"/>
        </p:xfrm>
        <a:graphic>
          <a:graphicData uri="http://schemas.openxmlformats.org/drawingml/2006/table">
            <a:tbl>
              <a:tblPr/>
              <a:tblGrid>
                <a:gridCol w="914400"/>
                <a:gridCol w="914400"/>
                <a:gridCol w="914400"/>
              </a:tblGrid>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0134" name="Text Box 22"/>
          <p:cNvSpPr txBox="1">
            <a:spLocks noChangeArrowheads="1"/>
          </p:cNvSpPr>
          <p:nvPr/>
        </p:nvSpPr>
        <p:spPr bwMode="auto">
          <a:xfrm>
            <a:off x="1676400" y="5105400"/>
            <a:ext cx="2822575" cy="519113"/>
          </a:xfrm>
          <a:prstGeom prst="rect">
            <a:avLst/>
          </a:prstGeom>
          <a:noFill/>
          <a:ln w="12700">
            <a:noFill/>
            <a:miter lim="800000"/>
            <a:headEnd type="none" w="sm" len="sm"/>
            <a:tailEnd type="none" w="sm" len="sm"/>
          </a:ln>
        </p:spPr>
        <p:txBody>
          <a:bodyPr wrap="none">
            <a:spAutoFit/>
          </a:bodyPr>
          <a:lstStyle/>
          <a:p>
            <a:pPr eaLnBrk="1" hangingPunct="1"/>
            <a:r>
              <a:rPr lang="en-US" sz="2800">
                <a:solidFill>
                  <a:srgbClr val="0000CC"/>
                </a:solidFill>
              </a:rPr>
              <a:t>if mat was 3x3</a:t>
            </a:r>
            <a:endParaRPr lang="en-US" sz="2800"/>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2164" name="Text Box 3"/>
          <p:cNvSpPr txBox="1">
            <a:spLocks noChangeArrowheads="1"/>
          </p:cNvSpPr>
          <p:nvPr/>
        </p:nvSpPr>
        <p:spPr bwMode="auto">
          <a:xfrm>
            <a:off x="3352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8356" name="Group 4"/>
          <p:cNvGraphicFramePr>
            <a:graphicFrameLocks noGrp="1"/>
          </p:cNvGraphicFramePr>
          <p:nvPr/>
        </p:nvGraphicFramePr>
        <p:xfrm>
          <a:off x="3216275" y="3810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92175" name="Text Box 14"/>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008000"/>
                </a:solidFill>
              </a:rPr>
              <a:t>3</a:t>
            </a:r>
            <a:r>
              <a:rPr lang="en-US" sz="2800"/>
              <a:t>][</a:t>
            </a:r>
            <a:r>
              <a:rPr lang="en-US" sz="2800">
                <a:solidFill>
                  <a:schemeClr val="accent2"/>
                </a:solidFill>
              </a:rPr>
              <a:t>3</a:t>
            </a:r>
            <a:r>
              <a:rPr lang="en-US" sz="2800"/>
              <a:t>];</a:t>
            </a:r>
          </a:p>
        </p:txBody>
      </p:sp>
      <p:sp>
        <p:nvSpPr>
          <p:cNvPr id="92176" name="Text Box 15"/>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8368" name="Group 16"/>
          <p:cNvGraphicFramePr>
            <a:graphicFrameLocks noGrp="1"/>
          </p:cNvGraphicFramePr>
          <p:nvPr/>
        </p:nvGraphicFramePr>
        <p:xfrm>
          <a:off x="3200400" y="4572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78" name="Group 26"/>
          <p:cNvGraphicFramePr>
            <a:graphicFrameLocks noGrp="1"/>
          </p:cNvGraphicFramePr>
          <p:nvPr/>
        </p:nvGraphicFramePr>
        <p:xfrm>
          <a:off x="3200400" y="5334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88" name="Group 36"/>
          <p:cNvGraphicFramePr>
            <a:graphicFrameLocks noGrp="1"/>
          </p:cNvGraphicFramePr>
          <p:nvPr/>
        </p:nvGraphicFramePr>
        <p:xfrm>
          <a:off x="1828800" y="38100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2207" name="Line 46"/>
          <p:cNvSpPr>
            <a:spLocks noChangeShapeType="1"/>
          </p:cNvSpPr>
          <p:nvPr/>
        </p:nvSpPr>
        <p:spPr bwMode="auto">
          <a:xfrm>
            <a:off x="2286000" y="4114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8" name="Line 47"/>
          <p:cNvSpPr>
            <a:spLocks noChangeShapeType="1"/>
          </p:cNvSpPr>
          <p:nvPr/>
        </p:nvSpPr>
        <p:spPr bwMode="auto">
          <a:xfrm>
            <a:off x="2286000" y="4876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9" name="Line 48"/>
          <p:cNvSpPr>
            <a:spLocks noChangeShapeType="1"/>
          </p:cNvSpPr>
          <p:nvPr/>
        </p:nvSpPr>
        <p:spPr bwMode="auto">
          <a:xfrm>
            <a:off x="2286000" y="5562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10" name="Text Box 49"/>
          <p:cNvSpPr txBox="1">
            <a:spLocks noChangeArrowheads="1"/>
          </p:cNvSpPr>
          <p:nvPr/>
        </p:nvSpPr>
        <p:spPr bwMode="auto">
          <a:xfrm>
            <a:off x="1371600" y="38862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92211" name="Text Box 50"/>
          <p:cNvSpPr txBox="1">
            <a:spLocks noChangeArrowheads="1"/>
          </p:cNvSpPr>
          <p:nvPr/>
        </p:nvSpPr>
        <p:spPr bwMode="auto">
          <a:xfrm>
            <a:off x="5638800" y="3581400"/>
            <a:ext cx="12192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 of arrays</a:t>
            </a:r>
          </a:p>
        </p:txBody>
      </p:sp>
      <p:sp>
        <p:nvSpPr>
          <p:cNvPr id="92212" name="Line 52"/>
          <p:cNvSpPr>
            <a:spLocks noChangeShapeType="1"/>
          </p:cNvSpPr>
          <p:nvPr/>
        </p:nvSpPr>
        <p:spPr bwMode="auto">
          <a:xfrm flipH="1" flipV="1">
            <a:off x="5715000" y="3048000"/>
            <a:ext cx="152400" cy="533400"/>
          </a:xfrm>
          <a:prstGeom prst="line">
            <a:avLst/>
          </a:prstGeom>
          <a:noFill/>
          <a:ln w="38100">
            <a:solidFill>
              <a:srgbClr val="008000"/>
            </a:solidFill>
            <a:round/>
            <a:headEnd type="none" w="sm" len="sm"/>
            <a:tailEnd type="triangle" w="sm" len="sm"/>
          </a:ln>
        </p:spPr>
        <p:txBody>
          <a:bodyPr/>
          <a:lstStyle/>
          <a:p>
            <a:endParaRPr lang="en-US"/>
          </a:p>
        </p:txBody>
      </p:sp>
      <p:sp>
        <p:nvSpPr>
          <p:cNvPr id="92213" name="Text Box 53"/>
          <p:cNvSpPr txBox="1">
            <a:spLocks noChangeArrowheads="1"/>
          </p:cNvSpPr>
          <p:nvPr/>
        </p:nvSpPr>
        <p:spPr bwMode="auto">
          <a:xfrm>
            <a:off x="7239000" y="3581400"/>
            <a:ext cx="1219200" cy="1385888"/>
          </a:xfrm>
          <a:prstGeom prst="rect">
            <a:avLst/>
          </a:prstGeom>
          <a:noFill/>
          <a:ln w="12700">
            <a:solidFill>
              <a:srgbClr val="0000FF"/>
            </a:solidFill>
            <a:miter lim="800000"/>
            <a:headEnd type="none" w="sm" len="sm"/>
            <a:tailEnd type="none" w="sm" len="sm"/>
          </a:ln>
        </p:spPr>
        <p:txBody>
          <a:bodyPr>
            <a:spAutoFit/>
          </a:bodyPr>
          <a:lstStyle/>
          <a:p>
            <a:pPr eaLnBrk="1" hangingPunct="1">
              <a:spcBef>
                <a:spcPct val="50000"/>
              </a:spcBef>
            </a:pPr>
            <a:r>
              <a:rPr lang="en-US" sz="2800">
                <a:solidFill>
                  <a:srgbClr val="0000CC"/>
                </a:solidFill>
              </a:rPr>
              <a:t>size of each array</a:t>
            </a:r>
          </a:p>
        </p:txBody>
      </p:sp>
      <p:sp>
        <p:nvSpPr>
          <p:cNvPr id="92214" name="Line 54"/>
          <p:cNvSpPr>
            <a:spLocks noChangeShapeType="1"/>
          </p:cNvSpPr>
          <p:nvPr/>
        </p:nvSpPr>
        <p:spPr bwMode="auto">
          <a:xfrm flipH="1" flipV="1">
            <a:off x="6324600" y="3124200"/>
            <a:ext cx="1143000" cy="457200"/>
          </a:xfrm>
          <a:prstGeom prst="line">
            <a:avLst/>
          </a:prstGeom>
          <a:noFill/>
          <a:ln w="38100">
            <a:solidFill>
              <a:srgbClr val="0000FF"/>
            </a:solidFill>
            <a:round/>
            <a:headEnd type="none" w="sm" len="sm"/>
            <a:tailEnd type="triangle" w="sm" len="sm"/>
          </a:ln>
        </p:spPr>
        <p:txBody>
          <a:bodyPr/>
          <a:lstStyle/>
          <a:p>
            <a:endParaRPr lang="en-US"/>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6259" name="Text Box 6"/>
          <p:cNvSpPr txBox="1">
            <a:spLocks noChangeArrowheads="1"/>
          </p:cNvSpPr>
          <p:nvPr/>
        </p:nvSpPr>
        <p:spPr bwMode="auto">
          <a:xfrm>
            <a:off x="533400" y="1371600"/>
            <a:ext cx="7543800" cy="5048250"/>
          </a:xfrm>
          <a:prstGeom prst="rect">
            <a:avLst/>
          </a:prstGeom>
          <a:noFill/>
          <a:ln w="12700">
            <a:noFill/>
            <a:miter lim="800000"/>
            <a:headEnd type="none" w="sm" len="sm"/>
            <a:tailEnd type="none" w="sm" len="sm"/>
          </a:ln>
        </p:spPr>
        <p:txBody>
          <a:bodyPr>
            <a:spAutoFit/>
          </a:bodyPr>
          <a:lstStyle/>
          <a:p>
            <a:pPr eaLnBrk="1" hangingPunct="1"/>
            <a:r>
              <a:rPr lang="en-US" sz="2800"/>
              <a:t>int[][] mat = {{5,7},{5,3,4,6},{0,8,9}};</a:t>
            </a:r>
          </a:p>
          <a:p>
            <a:pPr eaLnBrk="1" hangingPunct="1"/>
            <a:endParaRPr lang="en-US" sz="2800"/>
          </a:p>
          <a:p>
            <a:pPr eaLnBrk="1" hangingPunct="1"/>
            <a:r>
              <a:rPr lang="en-US" sz="2800"/>
              <a:t>for( int[] row : mat )</a:t>
            </a:r>
          </a:p>
          <a:p>
            <a:pPr eaLnBrk="1" hangingPunct="1"/>
            <a:r>
              <a:rPr lang="en-US" sz="2800"/>
              <a:t>{</a:t>
            </a:r>
          </a:p>
          <a:p>
            <a:pPr eaLnBrk="1" hangingPunct="1"/>
            <a:r>
              <a:rPr lang="en-US" sz="2800"/>
              <a:t>   for( int num : row )</a:t>
            </a:r>
          </a:p>
          <a:p>
            <a:pPr eaLnBrk="1" hangingPunct="1"/>
            <a:r>
              <a:rPr lang="en-US" sz="2800"/>
              <a:t>   {</a:t>
            </a:r>
          </a:p>
          <a:p>
            <a:pPr eaLnBrk="1" hangingPunct="1"/>
            <a:r>
              <a:rPr lang="en-US" sz="2800"/>
              <a:t>      System.out.print( num + " ");</a:t>
            </a:r>
          </a:p>
          <a:p>
            <a:pPr eaLnBrk="1" hangingPunct="1"/>
            <a:r>
              <a:rPr lang="en-US" sz="2800"/>
              <a:t>   }</a:t>
            </a:r>
          </a:p>
          <a:p>
            <a:pPr eaLnBrk="1" hangingPunct="1"/>
            <a:r>
              <a:rPr lang="en-US" sz="2800"/>
              <a:t>   System.out.println();</a:t>
            </a:r>
          </a:p>
          <a:p>
            <a:pPr eaLnBrk="1" hangingPunct="1"/>
            <a:r>
              <a:rPr lang="en-US" sz="2800"/>
              <a:t>}</a:t>
            </a:r>
          </a:p>
          <a:p>
            <a:pPr eaLnBrk="1" hangingPunct="1">
              <a:spcBef>
                <a:spcPct val="50000"/>
              </a:spcBef>
            </a:pPr>
            <a:endParaRPr lang="en-US" sz="2800"/>
          </a:p>
        </p:txBody>
      </p:sp>
      <p:sp>
        <p:nvSpPr>
          <p:cNvPr id="226312" name="Text Box 8"/>
          <p:cNvSpPr txBox="1">
            <a:spLocks noChangeArrowheads="1"/>
          </p:cNvSpPr>
          <p:nvPr/>
        </p:nvSpPr>
        <p:spPr bwMode="auto">
          <a:xfrm>
            <a:off x="6934200" y="4495800"/>
            <a:ext cx="1981200" cy="2054225"/>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r>
              <a:rPr lang="en-US" sz="3200"/>
              <a:t/>
            </a:r>
            <a:br>
              <a:rPr lang="en-US" sz="3200"/>
            </a:br>
            <a:r>
              <a:rPr lang="en-US" sz="3200"/>
              <a:t>5 7</a:t>
            </a:r>
            <a:br>
              <a:rPr lang="en-US" sz="3200"/>
            </a:br>
            <a:r>
              <a:rPr lang="en-US" sz="3200"/>
              <a:t>5 3 4 6</a:t>
            </a:r>
            <a:br>
              <a:rPr lang="en-US" sz="3200"/>
            </a:br>
            <a:r>
              <a:rPr lang="en-US" sz="3200"/>
              <a:t>0 8 9</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6312"/>
                                        </p:tgtEl>
                                        <p:attrNameLst>
                                          <p:attrName>style.visibility</p:attrName>
                                        </p:attrNameLst>
                                      </p:cBhvr>
                                      <p:to>
                                        <p:strVal val="visible"/>
                                      </p:to>
                                    </p:set>
                                    <p:animEffect transition="in" filter="box(in)">
                                      <p:cBhvr>
                                        <p:cTn id="7" dur="500"/>
                                        <p:tgtEl>
                                          <p:spTgt spid="226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WordArt 2"/>
          <p:cNvSpPr>
            <a:spLocks noChangeArrowheads="1" noChangeShapeType="1" noTextEdit="1"/>
          </p:cNvSpPr>
          <p:nvPr/>
        </p:nvSpPr>
        <p:spPr bwMode="auto">
          <a:xfrm>
            <a:off x="5486400" y="3962400"/>
            <a:ext cx="2971800" cy="18288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1</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A </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3011" name="Text Box 3"/>
          <p:cNvSpPr txBox="1">
            <a:spLocks noChangeArrowheads="1"/>
          </p:cNvSpPr>
          <p:nvPr/>
        </p:nvSpPr>
        <p:spPr bwMode="auto">
          <a:xfrm>
            <a:off x="381000" y="1066800"/>
            <a:ext cx="8763000" cy="3846513"/>
          </a:xfrm>
          <a:prstGeom prst="rect">
            <a:avLst/>
          </a:prstGeom>
          <a:noFill/>
          <a:ln w="12700">
            <a:noFill/>
            <a:miter lim="800000"/>
            <a:headEnd type="none" w="sm" len="sm"/>
            <a:tailEnd type="none" w="sm" len="sm"/>
          </a:ln>
        </p:spPr>
        <p:txBody>
          <a:bodyPr>
            <a:spAutoFit/>
          </a:bodyPr>
          <a:lstStyle/>
          <a:p>
            <a:r>
              <a:rPr lang="en-US" sz="3200"/>
              <a:t> public static int arraySum( int[] arr )</a:t>
            </a:r>
          </a:p>
          <a:p>
            <a:r>
              <a:rPr lang="en-US" sz="3200"/>
              <a:t> {</a:t>
            </a:r>
          </a:p>
          <a:p>
            <a:r>
              <a:rPr lang="en-US" sz="3200"/>
              <a:t> 	int sum = 0;</a:t>
            </a:r>
          </a:p>
          <a:p>
            <a:r>
              <a:rPr lang="en-US" sz="3200"/>
              <a:t> 	for( int item : arr )</a:t>
            </a:r>
          </a:p>
          <a:p>
            <a:r>
              <a:rPr lang="en-US" sz="3200"/>
              <a:t> 		sum = sum + item;</a:t>
            </a:r>
          </a:p>
          <a:p>
            <a:r>
              <a:rPr lang="en-US" sz="3200"/>
              <a:t> 	return sum;</a:t>
            </a:r>
          </a:p>
          <a:p>
            <a:r>
              <a:rPr lang="en-US" sz="3200"/>
              <a:t> }</a:t>
            </a:r>
          </a:p>
          <a:p>
            <a:r>
              <a:rPr lang="en-US" sz="20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WordArt 2"/>
          <p:cNvSpPr>
            <a:spLocks noChangeArrowheads="1" noChangeShapeType="1" noTextEdit="1"/>
          </p:cNvSpPr>
          <p:nvPr/>
        </p:nvSpPr>
        <p:spPr bwMode="auto">
          <a:xfrm>
            <a:off x="3581400" y="3810000"/>
            <a:ext cx="2971800" cy="18288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1</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4035" name="Text Box 3"/>
          <p:cNvSpPr txBox="1">
            <a:spLocks noChangeArrowheads="1"/>
          </p:cNvSpPr>
          <p:nvPr/>
        </p:nvSpPr>
        <p:spPr bwMode="auto">
          <a:xfrm>
            <a:off x="228600" y="914400"/>
            <a:ext cx="8763000" cy="3108325"/>
          </a:xfrm>
          <a:prstGeom prst="rect">
            <a:avLst/>
          </a:prstGeom>
          <a:noFill/>
          <a:ln w="12700">
            <a:noFill/>
            <a:miter lim="800000"/>
            <a:headEnd type="none" w="sm" len="sm"/>
            <a:tailEnd type="none" w="sm" len="sm"/>
          </a:ln>
        </p:spPr>
        <p:txBody>
          <a:bodyPr>
            <a:spAutoFit/>
          </a:bodyPr>
          <a:lstStyle/>
          <a:p>
            <a:r>
              <a:rPr lang="en-US" sz="2800"/>
              <a:t> public static int[] rowSums( int[][] arr2D )</a:t>
            </a:r>
          </a:p>
          <a:p>
            <a:r>
              <a:rPr lang="en-US" sz="2800"/>
              <a:t> {</a:t>
            </a:r>
          </a:p>
          <a:p>
            <a:r>
              <a:rPr lang="en-US" sz="2800"/>
              <a:t>    int[] ret = new int[arr2D.length];</a:t>
            </a:r>
          </a:p>
          <a:p>
            <a:r>
              <a:rPr lang="en-US" sz="2800"/>
              <a:t>    for( int i = 0; i &lt; ret.length; i++ )</a:t>
            </a:r>
          </a:p>
          <a:p>
            <a:r>
              <a:rPr lang="en-US" sz="2800"/>
              <a:t> 	ret[i] = arraySum(arr2D[i]);</a:t>
            </a:r>
          </a:p>
          <a:p>
            <a:r>
              <a:rPr lang="en-US" sz="2800"/>
              <a:t>    return ret;    		</a:t>
            </a:r>
          </a:p>
          <a:p>
            <a:r>
              <a:rPr lang="en-US" sz="2800"/>
              <a:t> }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WordArt 2"/>
          <p:cNvSpPr>
            <a:spLocks noChangeArrowheads="1" noChangeShapeType="1" noTextEdit="1"/>
          </p:cNvSpPr>
          <p:nvPr/>
        </p:nvSpPr>
        <p:spPr bwMode="auto">
          <a:xfrm>
            <a:off x="5334000" y="3962400"/>
            <a:ext cx="3505200" cy="1676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1</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C – ver 1</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5059" name="Text Box 3"/>
          <p:cNvSpPr txBox="1">
            <a:spLocks noChangeArrowheads="1"/>
          </p:cNvSpPr>
          <p:nvPr/>
        </p:nvSpPr>
        <p:spPr bwMode="auto">
          <a:xfrm>
            <a:off x="228600" y="457200"/>
            <a:ext cx="8763000" cy="4832350"/>
          </a:xfrm>
          <a:prstGeom prst="rect">
            <a:avLst/>
          </a:prstGeom>
          <a:noFill/>
          <a:ln w="12700">
            <a:noFill/>
            <a:miter lim="800000"/>
            <a:headEnd type="none" w="sm" len="sm"/>
            <a:tailEnd type="none" w="sm" len="sm"/>
          </a:ln>
        </p:spPr>
        <p:txBody>
          <a:bodyPr>
            <a:spAutoFit/>
          </a:bodyPr>
          <a:lstStyle/>
          <a:p>
            <a:r>
              <a:rPr lang="en-US" sz="2000"/>
              <a:t> </a:t>
            </a:r>
            <a:r>
              <a:rPr lang="en-US" sz="2800"/>
              <a:t>public static boolean isDiverse( int[][] arr2D )</a:t>
            </a:r>
          </a:p>
          <a:p>
            <a:r>
              <a:rPr lang="en-US" sz="2800"/>
              <a:t> {</a:t>
            </a:r>
          </a:p>
          <a:p>
            <a:r>
              <a:rPr lang="en-US" sz="2800"/>
              <a:t>    int[] totals = rowSums( arr2D );</a:t>
            </a:r>
          </a:p>
          <a:p>
            <a:r>
              <a:rPr lang="en-US" sz="2800"/>
              <a:t>    for( int i = 0; i &lt; totals.length-1; i++ )</a:t>
            </a:r>
          </a:p>
          <a:p>
            <a:r>
              <a:rPr lang="en-US" sz="2800"/>
              <a:t>    {</a:t>
            </a:r>
          </a:p>
          <a:p>
            <a:r>
              <a:rPr lang="en-US" sz="2800"/>
              <a:t> 	for( int j = i+1; j &lt; totals.length; j++)</a:t>
            </a:r>
          </a:p>
          <a:p>
            <a:r>
              <a:rPr lang="en-US" sz="2800"/>
              <a:t>      	   if( totals[i] == totals[j] )</a:t>
            </a:r>
          </a:p>
          <a:p>
            <a:r>
              <a:rPr lang="en-US" sz="2800"/>
              <a:t> 		return false;</a:t>
            </a:r>
          </a:p>
          <a:p>
            <a:r>
              <a:rPr lang="en-US" sz="2800"/>
              <a:t>    }</a:t>
            </a:r>
          </a:p>
          <a:p>
            <a:r>
              <a:rPr lang="en-US" sz="2800"/>
              <a:t>    return true;</a:t>
            </a:r>
          </a:p>
          <a:p>
            <a:r>
              <a:rPr lang="en-US" sz="2800"/>
              <a:t> }</a:t>
            </a:r>
          </a:p>
        </p:txBody>
      </p:sp>
      <p:sp>
        <p:nvSpPr>
          <p:cNvPr id="45060" name="TextBox 4"/>
          <p:cNvSpPr txBox="1">
            <a:spLocks noChangeArrowheads="1"/>
          </p:cNvSpPr>
          <p:nvPr/>
        </p:nvSpPr>
        <p:spPr bwMode="auto">
          <a:xfrm>
            <a:off x="381000" y="5410200"/>
            <a:ext cx="4800600" cy="923925"/>
          </a:xfrm>
          <a:prstGeom prst="rect">
            <a:avLst/>
          </a:prstGeom>
          <a:noFill/>
          <a:ln w="9525">
            <a:solidFill>
              <a:schemeClr val="accent2"/>
            </a:solidFill>
            <a:miter lim="800000"/>
            <a:headEnd/>
            <a:tailEnd/>
          </a:ln>
        </p:spPr>
        <p:txBody>
          <a:bodyPr>
            <a:spAutoFit/>
          </a:bodyPr>
          <a:lstStyle/>
          <a:p>
            <a:r>
              <a:rPr lang="en-US">
                <a:solidFill>
                  <a:srgbClr val="0070C0"/>
                </a:solidFill>
              </a:rPr>
              <a:t>This version is kinda lame, but I assume most students will do something like this.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WordArt 2"/>
          <p:cNvSpPr>
            <a:spLocks noChangeArrowheads="1" noChangeShapeType="1" noTextEdit="1"/>
          </p:cNvSpPr>
          <p:nvPr/>
        </p:nvSpPr>
        <p:spPr bwMode="auto">
          <a:xfrm>
            <a:off x="5181600" y="2590800"/>
            <a:ext cx="3505200" cy="21336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1</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C – ver 2</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46083" name="Text Box 3"/>
          <p:cNvSpPr txBox="1">
            <a:spLocks noChangeArrowheads="1"/>
          </p:cNvSpPr>
          <p:nvPr/>
        </p:nvSpPr>
        <p:spPr bwMode="auto">
          <a:xfrm>
            <a:off x="152400" y="228600"/>
            <a:ext cx="7772400" cy="5262563"/>
          </a:xfrm>
          <a:prstGeom prst="rect">
            <a:avLst/>
          </a:prstGeom>
          <a:noFill/>
          <a:ln w="12700">
            <a:noFill/>
            <a:miter lim="800000"/>
            <a:headEnd type="none" w="sm" len="sm"/>
            <a:tailEnd type="none" w="sm" len="sm"/>
          </a:ln>
        </p:spPr>
        <p:txBody>
          <a:bodyPr>
            <a:spAutoFit/>
          </a:bodyPr>
          <a:lstStyle/>
          <a:p>
            <a:r>
              <a:rPr lang="en-US" sz="2000"/>
              <a:t> </a:t>
            </a:r>
            <a:r>
              <a:rPr lang="en-US" sz="2400"/>
              <a:t>public static boolean isDiverse( int[][] arr2D )</a:t>
            </a:r>
          </a:p>
          <a:p>
            <a:r>
              <a:rPr lang="en-US" sz="2400"/>
              <a:t> {</a:t>
            </a:r>
          </a:p>
          <a:p>
            <a:r>
              <a:rPr lang="en-US" sz="2400"/>
              <a:t>   int[] totals = rowSums( arr2D );</a:t>
            </a:r>
          </a:p>
          <a:p>
            <a:r>
              <a:rPr lang="en-US" sz="2400"/>
              <a:t>   ArrayList&lt;Integer&gt; used;</a:t>
            </a:r>
          </a:p>
          <a:p>
            <a:r>
              <a:rPr lang="en-US" sz="2400"/>
              <a:t>   used = new ArrayList&lt;Integer&gt;();</a:t>
            </a:r>
          </a:p>
          <a:p>
            <a:r>
              <a:rPr lang="en-US" sz="2400"/>
              <a:t>   for( int item : totals )</a:t>
            </a:r>
          </a:p>
          <a:p>
            <a:r>
              <a:rPr lang="en-US" sz="2400"/>
              <a:t>   {</a:t>
            </a:r>
          </a:p>
          <a:p>
            <a:r>
              <a:rPr lang="en-US" sz="2400"/>
              <a:t>       if( used.contains( item) )</a:t>
            </a:r>
          </a:p>
          <a:p>
            <a:r>
              <a:rPr lang="en-US" sz="2400"/>
              <a:t> 	return false;</a:t>
            </a:r>
          </a:p>
          <a:p>
            <a:r>
              <a:rPr lang="en-US" sz="2400"/>
              <a:t>       else</a:t>
            </a:r>
          </a:p>
          <a:p>
            <a:r>
              <a:rPr lang="en-US" sz="2400"/>
              <a:t> 	used.add( item );</a:t>
            </a:r>
          </a:p>
          <a:p>
            <a:r>
              <a:rPr lang="en-US" sz="2400"/>
              <a:t>    }</a:t>
            </a:r>
          </a:p>
          <a:p>
            <a:r>
              <a:rPr lang="en-US" sz="2400"/>
              <a:t>    return true;</a:t>
            </a:r>
          </a:p>
          <a:p>
            <a:r>
              <a:rPr lang="en-US" sz="2400"/>
              <a:t> } </a:t>
            </a:r>
          </a:p>
        </p:txBody>
      </p:sp>
      <p:sp>
        <p:nvSpPr>
          <p:cNvPr id="46084" name="TextBox 4"/>
          <p:cNvSpPr txBox="1">
            <a:spLocks noChangeArrowheads="1"/>
          </p:cNvSpPr>
          <p:nvPr/>
        </p:nvSpPr>
        <p:spPr bwMode="auto">
          <a:xfrm>
            <a:off x="838200" y="5486400"/>
            <a:ext cx="4800600" cy="923925"/>
          </a:xfrm>
          <a:prstGeom prst="rect">
            <a:avLst/>
          </a:prstGeom>
          <a:noFill/>
          <a:ln w="9525">
            <a:solidFill>
              <a:schemeClr val="accent2"/>
            </a:solidFill>
            <a:miter lim="800000"/>
            <a:headEnd/>
            <a:tailEnd/>
          </a:ln>
        </p:spPr>
        <p:txBody>
          <a:bodyPr>
            <a:spAutoFit/>
          </a:bodyPr>
          <a:lstStyle/>
          <a:p>
            <a:r>
              <a:rPr lang="en-US">
                <a:solidFill>
                  <a:srgbClr val="0070C0"/>
                </a:solidFill>
              </a:rPr>
              <a:t>This algorithm is more interesting and more of what I would expect from my students that participate in contests.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1203" name="Text Box 2"/>
          <p:cNvSpPr txBox="1">
            <a:spLocks noChangeArrowheads="1"/>
          </p:cNvSpPr>
          <p:nvPr/>
        </p:nvSpPr>
        <p:spPr bwMode="auto">
          <a:xfrm>
            <a:off x="1066800" y="1600200"/>
            <a:ext cx="7010400" cy="3046413"/>
          </a:xfrm>
          <a:prstGeom prst="rect">
            <a:avLst/>
          </a:prstGeom>
          <a:noFill/>
          <a:ln w="12700">
            <a:noFill/>
            <a:miter lim="800000"/>
            <a:headEnd type="none" w="sm" len="sm"/>
            <a:tailEnd type="none" w="sm" len="sm"/>
          </a:ln>
        </p:spPr>
        <p:txBody>
          <a:bodyPr>
            <a:spAutoFit/>
          </a:bodyPr>
          <a:lstStyle/>
          <a:p>
            <a:r>
              <a:rPr lang="en-US" sz="3200">
                <a:solidFill>
                  <a:schemeClr val="tx2"/>
                </a:solidFill>
              </a:rPr>
              <a:t>public class Triangle</a:t>
            </a:r>
          </a:p>
          <a:p>
            <a:r>
              <a:rPr lang="en-US" sz="3200">
                <a:solidFill>
                  <a:schemeClr val="tx2"/>
                </a:solidFill>
              </a:rPr>
              <a:t>{</a:t>
            </a:r>
          </a:p>
          <a:p>
            <a:r>
              <a:rPr lang="en-US" sz="3200">
                <a:solidFill>
                  <a:schemeClr val="tx2"/>
                </a:solidFill>
              </a:rPr>
              <a:t>   private int sideA;</a:t>
            </a:r>
          </a:p>
          <a:p>
            <a:r>
              <a:rPr lang="en-US" sz="3200">
                <a:solidFill>
                  <a:schemeClr val="tx2"/>
                </a:solidFill>
              </a:rPr>
              <a:t>   private int sideB;</a:t>
            </a:r>
          </a:p>
          <a:p>
            <a:r>
              <a:rPr lang="en-US" sz="3200">
                <a:solidFill>
                  <a:schemeClr val="tx2"/>
                </a:solidFill>
              </a:rPr>
              <a:t>   private int sideC;</a:t>
            </a:r>
          </a:p>
          <a:p>
            <a:endParaRPr lang="en-US" sz="3200">
              <a:solidFill>
                <a:schemeClr val="tx2"/>
              </a:solidFill>
            </a:endParaRPr>
          </a:p>
        </p:txBody>
      </p:sp>
      <p:sp>
        <p:nvSpPr>
          <p:cNvPr id="51206" name="Text Box 5"/>
          <p:cNvSpPr txBox="1">
            <a:spLocks noChangeArrowheads="1"/>
          </p:cNvSpPr>
          <p:nvPr/>
        </p:nvSpPr>
        <p:spPr bwMode="auto">
          <a:xfrm>
            <a:off x="1371600" y="4800600"/>
            <a:ext cx="6383338" cy="954088"/>
          </a:xfrm>
          <a:prstGeom prst="rect">
            <a:avLst/>
          </a:prstGeom>
          <a:noFill/>
          <a:ln w="9525">
            <a:solidFill>
              <a:schemeClr val="accent2"/>
            </a:solidFill>
            <a:miter lim="800000"/>
            <a:headEnd/>
            <a:tailEnd/>
          </a:ln>
        </p:spPr>
        <p:txBody>
          <a:bodyPr wrap="none">
            <a:spAutoFit/>
          </a:bodyPr>
          <a:lstStyle/>
          <a:p>
            <a:pPr>
              <a:spcBef>
                <a:spcPct val="50000"/>
              </a:spcBef>
            </a:pPr>
            <a:r>
              <a:rPr lang="en-US" sz="2800">
                <a:solidFill>
                  <a:schemeClr val="accent2"/>
                </a:solidFill>
              </a:rPr>
              <a:t>Instance variables store the state</a:t>
            </a:r>
            <a:br>
              <a:rPr lang="en-US" sz="2800">
                <a:solidFill>
                  <a:schemeClr val="accent2"/>
                </a:solidFill>
              </a:rPr>
            </a:br>
            <a:r>
              <a:rPr lang="en-US" sz="2800">
                <a:solidFill>
                  <a:schemeClr val="accent2"/>
                </a:solidFill>
              </a:rPr>
              <a:t>information for an object.</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Make a Class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2227" name="Text Box 2"/>
          <p:cNvSpPr txBox="1">
            <a:spLocks noChangeArrowheads="1"/>
          </p:cNvSpPr>
          <p:nvPr/>
        </p:nvSpPr>
        <p:spPr bwMode="auto">
          <a:xfrm>
            <a:off x="1066800" y="1600200"/>
            <a:ext cx="7010400" cy="3016250"/>
          </a:xfrm>
          <a:prstGeom prst="rect">
            <a:avLst/>
          </a:prstGeom>
          <a:noFill/>
          <a:ln w="12700">
            <a:noFill/>
            <a:miter lim="800000"/>
            <a:headEnd type="none" w="sm" len="sm"/>
            <a:tailEnd type="none" w="sm" len="sm"/>
          </a:ln>
        </p:spPr>
        <p:txBody>
          <a:bodyPr>
            <a:spAutoFit/>
          </a:bodyPr>
          <a:lstStyle/>
          <a:p>
            <a:r>
              <a:rPr lang="en-US" sz="3200">
                <a:solidFill>
                  <a:schemeClr val="tx2"/>
                </a:solidFill>
              </a:rPr>
              <a:t>public Triangle(int a, int b, int c)</a:t>
            </a:r>
          </a:p>
          <a:p>
            <a:r>
              <a:rPr lang="en-US" sz="3200">
                <a:solidFill>
                  <a:schemeClr val="tx2"/>
                </a:solidFill>
              </a:rPr>
              <a:t>{</a:t>
            </a:r>
          </a:p>
          <a:p>
            <a:r>
              <a:rPr lang="en-US" sz="3200">
                <a:solidFill>
                  <a:schemeClr val="tx2"/>
                </a:solidFill>
              </a:rPr>
              <a:t>   sideA=a;</a:t>
            </a:r>
          </a:p>
          <a:p>
            <a:r>
              <a:rPr lang="en-US" sz="3200">
                <a:solidFill>
                  <a:schemeClr val="tx2"/>
                </a:solidFill>
              </a:rPr>
              <a:t>   sideB=b;</a:t>
            </a:r>
          </a:p>
          <a:p>
            <a:r>
              <a:rPr lang="en-US" sz="3200">
                <a:solidFill>
                  <a:schemeClr val="tx2"/>
                </a:solidFill>
              </a:rPr>
              <a:t>   sideC=c;</a:t>
            </a:r>
          </a:p>
          <a:p>
            <a:r>
              <a:rPr lang="en-US" sz="3200">
                <a:solidFill>
                  <a:schemeClr val="tx2"/>
                </a:solidFill>
              </a:rPr>
              <a:t>}</a:t>
            </a:r>
          </a:p>
        </p:txBody>
      </p:sp>
      <p:sp>
        <p:nvSpPr>
          <p:cNvPr id="52230" name="Text Box 5"/>
          <p:cNvSpPr txBox="1">
            <a:spLocks noChangeArrowheads="1"/>
          </p:cNvSpPr>
          <p:nvPr/>
        </p:nvSpPr>
        <p:spPr bwMode="auto">
          <a:xfrm>
            <a:off x="1371600" y="4800600"/>
            <a:ext cx="6865938" cy="1382713"/>
          </a:xfrm>
          <a:prstGeom prst="rect">
            <a:avLst/>
          </a:prstGeom>
          <a:noFill/>
          <a:ln w="9525">
            <a:solidFill>
              <a:schemeClr val="accent2"/>
            </a:solidFill>
            <a:miter lim="800000"/>
            <a:headEnd/>
            <a:tailEnd/>
          </a:ln>
        </p:spPr>
        <p:txBody>
          <a:bodyPr wrap="none">
            <a:spAutoFit/>
          </a:bodyPr>
          <a:lstStyle/>
          <a:p>
            <a:pPr>
              <a:spcBef>
                <a:spcPct val="50000"/>
              </a:spcBef>
            </a:pPr>
            <a:r>
              <a:rPr lang="en-US" sz="2800">
                <a:solidFill>
                  <a:schemeClr val="accent2"/>
                </a:solidFill>
              </a:rPr>
              <a:t>Constructors are similar to methods.</a:t>
            </a:r>
            <a:br>
              <a:rPr lang="en-US" sz="2800">
                <a:solidFill>
                  <a:schemeClr val="accent2"/>
                </a:solidFill>
              </a:rPr>
            </a:br>
            <a:r>
              <a:rPr lang="en-US" sz="2800">
                <a:solidFill>
                  <a:schemeClr val="accent2"/>
                </a:solidFill>
              </a:rPr>
              <a:t>Constructors set the properties of an </a:t>
            </a:r>
            <a:br>
              <a:rPr lang="en-US" sz="2800">
                <a:solidFill>
                  <a:schemeClr val="accent2"/>
                </a:solidFill>
              </a:rPr>
            </a:br>
            <a:r>
              <a:rPr lang="en-US" sz="2800">
                <a:solidFill>
                  <a:schemeClr val="accent2"/>
                </a:solidFill>
              </a:rPr>
              <a:t>object to an initial state.</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Make a Class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3252" name="Rectangle 3"/>
          <p:cNvSpPr>
            <a:spLocks noChangeArrowheads="1"/>
          </p:cNvSpPr>
          <p:nvPr/>
        </p:nvSpPr>
        <p:spPr bwMode="auto">
          <a:xfrm>
            <a:off x="1371600" y="1828800"/>
            <a:ext cx="5745163" cy="2492375"/>
          </a:xfrm>
          <a:prstGeom prst="rect">
            <a:avLst/>
          </a:prstGeom>
          <a:noFill/>
          <a:ln w="9525">
            <a:noFill/>
            <a:miter lim="800000"/>
            <a:headEnd/>
            <a:tailEnd/>
          </a:ln>
        </p:spPr>
        <p:txBody>
          <a:bodyPr wrap="none">
            <a:spAutoFit/>
          </a:bodyPr>
          <a:lstStyle/>
          <a:p>
            <a:r>
              <a:rPr lang="en-US" sz="3200"/>
              <a:t>public void setSideA(</a:t>
            </a:r>
            <a:r>
              <a:rPr lang="en-US" sz="3200">
                <a:solidFill>
                  <a:srgbClr val="FF0000"/>
                </a:solidFill>
              </a:rPr>
              <a:t>int a </a:t>
            </a:r>
            <a:r>
              <a:rPr lang="en-US" sz="3200"/>
              <a:t>)</a:t>
            </a:r>
          </a:p>
          <a:p>
            <a:r>
              <a:rPr lang="en-US" sz="3200"/>
              <a:t>{</a:t>
            </a:r>
          </a:p>
          <a:p>
            <a:r>
              <a:rPr lang="en-US" sz="3200"/>
              <a:t>     sideA=a;</a:t>
            </a:r>
          </a:p>
          <a:p>
            <a:r>
              <a:rPr lang="en-US" sz="3200"/>
              <a:t>}</a:t>
            </a:r>
          </a:p>
          <a:p>
            <a:r>
              <a:rPr lang="en-US" sz="2800" b="0">
                <a:latin typeface="Times New Roman" pitchFamily="18" charset="0"/>
              </a:rPr>
              <a:t>		</a:t>
            </a:r>
          </a:p>
        </p:txBody>
      </p:sp>
      <p:sp>
        <p:nvSpPr>
          <p:cNvPr id="53253" name="Text Box 4"/>
          <p:cNvSpPr txBox="1">
            <a:spLocks noChangeArrowheads="1"/>
          </p:cNvSpPr>
          <p:nvPr/>
        </p:nvSpPr>
        <p:spPr bwMode="auto">
          <a:xfrm>
            <a:off x="1524000" y="4800600"/>
            <a:ext cx="5770563" cy="1382713"/>
          </a:xfrm>
          <a:prstGeom prst="rect">
            <a:avLst/>
          </a:prstGeom>
          <a:noFill/>
          <a:ln w="9525">
            <a:solidFill>
              <a:schemeClr val="accent2"/>
            </a:solidFill>
            <a:miter lim="800000"/>
            <a:headEnd/>
            <a:tailEnd/>
          </a:ln>
        </p:spPr>
        <p:txBody>
          <a:bodyPr wrap="none">
            <a:spAutoFit/>
          </a:bodyPr>
          <a:lstStyle/>
          <a:p>
            <a:pPr>
              <a:spcBef>
                <a:spcPct val="50000"/>
              </a:spcBef>
            </a:pPr>
            <a:r>
              <a:rPr lang="en-US" sz="2800">
                <a:solidFill>
                  <a:schemeClr val="accent2"/>
                </a:solidFill>
              </a:rPr>
              <a:t>Modifier methods are methods </a:t>
            </a:r>
            <a:br>
              <a:rPr lang="en-US" sz="2800">
                <a:solidFill>
                  <a:schemeClr val="accent2"/>
                </a:solidFill>
              </a:rPr>
            </a:br>
            <a:r>
              <a:rPr lang="en-US" sz="2800">
                <a:solidFill>
                  <a:schemeClr val="accent2"/>
                </a:solidFill>
              </a:rPr>
              <a:t>that change the properties of </a:t>
            </a:r>
            <a:br>
              <a:rPr lang="en-US" sz="2800">
                <a:solidFill>
                  <a:schemeClr val="accent2"/>
                </a:solidFill>
              </a:rPr>
            </a:br>
            <a:r>
              <a:rPr lang="en-US" sz="2800">
                <a:solidFill>
                  <a:schemeClr val="accent2"/>
                </a:solidFill>
              </a:rPr>
              <a:t>an object.</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Make a Class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4276" name="Rectangle 3"/>
          <p:cNvSpPr>
            <a:spLocks noChangeArrowheads="1"/>
          </p:cNvSpPr>
          <p:nvPr/>
        </p:nvSpPr>
        <p:spPr bwMode="auto">
          <a:xfrm>
            <a:off x="1371600" y="1752600"/>
            <a:ext cx="4392613" cy="2468563"/>
          </a:xfrm>
          <a:prstGeom prst="rect">
            <a:avLst/>
          </a:prstGeom>
          <a:noFill/>
          <a:ln w="9525">
            <a:noFill/>
            <a:miter lim="800000"/>
            <a:headEnd/>
            <a:tailEnd/>
          </a:ln>
        </p:spPr>
        <p:txBody>
          <a:bodyPr wrap="none">
            <a:spAutoFit/>
          </a:bodyPr>
          <a:lstStyle/>
          <a:p>
            <a:r>
              <a:rPr lang="en-US" sz="3200"/>
              <a:t>public int getSideA()</a:t>
            </a:r>
          </a:p>
          <a:p>
            <a:r>
              <a:rPr lang="en-US" sz="3200"/>
              <a:t>{</a:t>
            </a:r>
          </a:p>
          <a:p>
            <a:r>
              <a:rPr lang="en-US" sz="3200"/>
              <a:t>   return sideA;</a:t>
            </a:r>
          </a:p>
          <a:p>
            <a:r>
              <a:rPr lang="en-US" sz="3200"/>
              <a:t>}</a:t>
            </a:r>
          </a:p>
          <a:p>
            <a:r>
              <a:rPr lang="en-US" sz="2800" b="0">
                <a:latin typeface="Times New Roman" pitchFamily="18" charset="0"/>
              </a:rPr>
              <a:t>		</a:t>
            </a:r>
          </a:p>
        </p:txBody>
      </p:sp>
      <p:sp>
        <p:nvSpPr>
          <p:cNvPr id="54277" name="Text Box 5"/>
          <p:cNvSpPr txBox="1">
            <a:spLocks noChangeArrowheads="1"/>
          </p:cNvSpPr>
          <p:nvPr/>
        </p:nvSpPr>
        <p:spPr bwMode="auto">
          <a:xfrm>
            <a:off x="1447800" y="4343400"/>
            <a:ext cx="6324600" cy="1809750"/>
          </a:xfrm>
          <a:prstGeom prst="rect">
            <a:avLst/>
          </a:prstGeom>
          <a:noFill/>
          <a:ln w="9525">
            <a:solidFill>
              <a:schemeClr val="accent2"/>
            </a:solidFill>
            <a:miter lim="800000"/>
            <a:headEnd/>
            <a:tailEnd/>
          </a:ln>
        </p:spPr>
        <p:txBody>
          <a:bodyPr>
            <a:spAutoFit/>
          </a:bodyPr>
          <a:lstStyle/>
          <a:p>
            <a:r>
              <a:rPr lang="en-US" sz="2800">
                <a:solidFill>
                  <a:srgbClr val="0000CC"/>
                </a:solidFill>
              </a:rPr>
              <a:t>Accessor methods are methods</a:t>
            </a:r>
            <a:br>
              <a:rPr lang="en-US" sz="2800">
                <a:solidFill>
                  <a:srgbClr val="0000CC"/>
                </a:solidFill>
              </a:rPr>
            </a:br>
            <a:r>
              <a:rPr lang="en-US" sz="2800">
                <a:solidFill>
                  <a:srgbClr val="0000CC"/>
                </a:solidFill>
              </a:rPr>
              <a:t>that retrieve or grant access to</a:t>
            </a:r>
            <a:br>
              <a:rPr lang="en-US" sz="2800">
                <a:solidFill>
                  <a:srgbClr val="0000CC"/>
                </a:solidFill>
              </a:rPr>
            </a:br>
            <a:r>
              <a:rPr lang="en-US" sz="2800">
                <a:solidFill>
                  <a:srgbClr val="0000CC"/>
                </a:solidFill>
              </a:rPr>
              <a:t>the properties of an object, but</a:t>
            </a:r>
            <a:br>
              <a:rPr lang="en-US" sz="2800">
                <a:solidFill>
                  <a:srgbClr val="0000CC"/>
                </a:solidFill>
              </a:rPr>
            </a:br>
            <a:r>
              <a:rPr lang="en-US" sz="2800">
                <a:solidFill>
                  <a:srgbClr val="0000CC"/>
                </a:solidFill>
              </a:rPr>
              <a:t>do not make any changes.</a:t>
            </a:r>
            <a:endParaRPr lang="en-US" sz="2400"/>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Make a Class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WordArt 2"/>
          <p:cNvSpPr>
            <a:spLocks noChangeArrowheads="1" noChangeShapeType="1" noTextEdit="1"/>
          </p:cNvSpPr>
          <p:nvPr/>
        </p:nvSpPr>
        <p:spPr bwMode="auto">
          <a:xfrm>
            <a:off x="5257800" y="457200"/>
            <a:ext cx="3581400" cy="1752600"/>
          </a:xfrm>
          <a:prstGeom prst="rect">
            <a:avLst/>
          </a:prstGeom>
        </p:spPr>
        <p:txBody>
          <a:bodyPr wrap="none" fromWordArt="1">
            <a:prstTxWarp prst="textPlain">
              <a:avLst>
                <a:gd name="adj" fmla="val 50000"/>
              </a:avLst>
            </a:prstTxWarp>
          </a:bodyPr>
          <a:lstStyle/>
          <a:p>
            <a:pPr algn="ctr"/>
            <a:r>
              <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a:t>
            </a:r>
          </a:p>
          <a:p>
            <a:pPr algn="ctr"/>
            <a:r>
              <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2</a:t>
            </a:r>
          </a:p>
        </p:txBody>
      </p:sp>
      <p:sp>
        <p:nvSpPr>
          <p:cNvPr id="59395" name="Text Box 3"/>
          <p:cNvSpPr txBox="1">
            <a:spLocks noChangeArrowheads="1"/>
          </p:cNvSpPr>
          <p:nvPr/>
        </p:nvSpPr>
        <p:spPr bwMode="auto">
          <a:xfrm>
            <a:off x="381000" y="304800"/>
            <a:ext cx="8534400" cy="6278563"/>
          </a:xfrm>
          <a:prstGeom prst="rect">
            <a:avLst/>
          </a:prstGeom>
          <a:noFill/>
          <a:ln w="12700">
            <a:noFill/>
            <a:miter lim="800000"/>
            <a:headEnd type="none" w="sm" len="sm"/>
            <a:tailEnd type="none" w="sm" len="sm"/>
          </a:ln>
        </p:spPr>
        <p:txBody>
          <a:bodyPr>
            <a:spAutoFit/>
          </a:bodyPr>
          <a:lstStyle/>
          <a:p>
            <a:r>
              <a:rPr lang="en-US" sz="1600"/>
              <a:t>public class HiddenWord</a:t>
            </a:r>
          </a:p>
          <a:p>
            <a:r>
              <a:rPr lang="en-US" sz="1600"/>
              <a:t>{</a:t>
            </a:r>
          </a:p>
          <a:p>
            <a:r>
              <a:rPr lang="en-US" sz="1600"/>
              <a:t>   private String word;</a:t>
            </a:r>
          </a:p>
          <a:p>
            <a:r>
              <a:rPr lang="en-US" sz="1600"/>
              <a:t>	</a:t>
            </a:r>
          </a:p>
          <a:p>
            <a:r>
              <a:rPr lang="en-US" sz="1600"/>
              <a:t>    public HiddenWord( String w )</a:t>
            </a:r>
          </a:p>
          <a:p>
            <a:r>
              <a:rPr lang="en-US" sz="1600"/>
              <a:t>    {</a:t>
            </a:r>
          </a:p>
          <a:p>
            <a:r>
              <a:rPr lang="en-US" sz="1600"/>
              <a:t>       word = w;</a:t>
            </a:r>
          </a:p>
          <a:p>
            <a:r>
              <a:rPr lang="en-US" sz="1600"/>
              <a:t>    }</a:t>
            </a:r>
          </a:p>
          <a:p>
            <a:r>
              <a:rPr lang="en-US" sz="1600"/>
              <a:t>    </a:t>
            </a:r>
          </a:p>
          <a:p>
            <a:r>
              <a:rPr lang="en-US" sz="1600"/>
              <a:t>    public String getHint( String guess )</a:t>
            </a:r>
          </a:p>
          <a:p>
            <a:r>
              <a:rPr lang="en-US" sz="1600"/>
              <a:t>    {</a:t>
            </a:r>
          </a:p>
          <a:p>
            <a:r>
              <a:rPr lang="en-US" sz="1600"/>
              <a:t>       String ret = "";</a:t>
            </a:r>
          </a:p>
          <a:p>
            <a:r>
              <a:rPr lang="en-US" sz="1600"/>
              <a:t>       for( int i = 0; i &lt; word.length(); i++)</a:t>
            </a:r>
          </a:p>
          <a:p>
            <a:r>
              <a:rPr lang="en-US" sz="1600"/>
              <a:t>       {</a:t>
            </a:r>
          </a:p>
          <a:p>
            <a:r>
              <a:rPr lang="en-US" sz="1600"/>
              <a:t>    	if( word.substring(i,i+1).equals(guess.substring(i,i+1)) )</a:t>
            </a:r>
          </a:p>
          <a:p>
            <a:r>
              <a:rPr lang="en-US" sz="1600"/>
              <a:t>    	   ret += word.substring( i, i+1);</a:t>
            </a:r>
          </a:p>
          <a:p>
            <a:r>
              <a:rPr lang="en-US" sz="1600"/>
              <a:t>    	else if( word.indexOf( guess.substring(i,i+1))!=-1)</a:t>
            </a:r>
          </a:p>
          <a:p>
            <a:r>
              <a:rPr lang="en-US" sz="1600"/>
              <a:t>    	   ret += "+";</a:t>
            </a:r>
          </a:p>
          <a:p>
            <a:r>
              <a:rPr lang="en-US" sz="1600"/>
              <a:t>    	else</a:t>
            </a:r>
          </a:p>
          <a:p>
            <a:r>
              <a:rPr lang="en-US" sz="1600"/>
              <a:t>    	   ret += "*";</a:t>
            </a:r>
          </a:p>
          <a:p>
            <a:r>
              <a:rPr lang="en-US" sz="1600"/>
              <a:t>       }</a:t>
            </a:r>
          </a:p>
          <a:p>
            <a:r>
              <a:rPr lang="en-US" sz="1600"/>
              <a:t>       return ret;</a:t>
            </a:r>
          </a:p>
          <a:p>
            <a:r>
              <a:rPr lang="en-US" sz="1600"/>
              <a:t>    }</a:t>
            </a:r>
          </a:p>
          <a:p>
            <a:r>
              <a:rPr lang="en-US" sz="1600"/>
              <a:t>     </a:t>
            </a:r>
          </a:p>
          <a:p>
            <a:r>
              <a:rPr lang="en-US" sz="1600"/>
              <a:t>}</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2531" name="Text Box 3"/>
          <p:cNvSpPr txBox="1">
            <a:spLocks noChangeArrowheads="1"/>
          </p:cNvSpPr>
          <p:nvPr/>
        </p:nvSpPr>
        <p:spPr bwMode="auto">
          <a:xfrm>
            <a:off x="1219200" y="1981200"/>
            <a:ext cx="6705600" cy="1800225"/>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ArrayList question involves putting something into an ArrayList and removing something from an ArrayList.</a:t>
            </a:r>
          </a:p>
        </p:txBody>
      </p:sp>
      <p:pic>
        <p:nvPicPr>
          <p:cNvPr id="22532" name="Picture 4" descr="j0431591[1]"/>
          <p:cNvPicPr>
            <a:picLocks noChangeAspect="1" noChangeArrowheads="1"/>
          </p:cNvPicPr>
          <p:nvPr/>
        </p:nvPicPr>
        <p:blipFill>
          <a:blip r:embed="rId3" cstate="print"/>
          <a:srcRect/>
          <a:stretch>
            <a:fillRect/>
          </a:stretch>
        </p:blipFill>
        <p:spPr bwMode="auto">
          <a:xfrm>
            <a:off x="1219200" y="4648200"/>
            <a:ext cx="1447800" cy="1447800"/>
          </a:xfrm>
          <a:prstGeom prst="rect">
            <a:avLst/>
          </a:prstGeom>
          <a:noFill/>
          <a:ln w="9525">
            <a:noFill/>
            <a:miter lim="800000"/>
            <a:headEnd/>
            <a:tailEnd/>
          </a:ln>
        </p:spPr>
      </p:pic>
      <p:pic>
        <p:nvPicPr>
          <p:cNvPr id="22533" name="Picture 5" descr="j0431550[1]"/>
          <p:cNvPicPr>
            <a:picLocks noChangeAspect="1" noChangeArrowheads="1"/>
          </p:cNvPicPr>
          <p:nvPr/>
        </p:nvPicPr>
        <p:blipFill>
          <a:blip r:embed="rId4" cstate="print"/>
          <a:srcRect/>
          <a:stretch>
            <a:fillRect/>
          </a:stretch>
        </p:blipFill>
        <p:spPr bwMode="auto">
          <a:xfrm>
            <a:off x="6553200" y="4495800"/>
            <a:ext cx="1676400" cy="1676400"/>
          </a:xfrm>
          <a:prstGeom prst="rect">
            <a:avLst/>
          </a:prstGeom>
          <a:noFill/>
          <a:ln w="9525">
            <a:noFill/>
            <a:miter lim="800000"/>
            <a:headEnd/>
            <a:tailEnd/>
          </a:ln>
        </p:spPr>
      </p:pic>
      <p:pic>
        <p:nvPicPr>
          <p:cNvPr id="22534" name="Picture 6" descr="j0078708[1]"/>
          <p:cNvPicPr>
            <a:picLocks noChangeAspect="1" noChangeArrowheads="1"/>
          </p:cNvPicPr>
          <p:nvPr/>
        </p:nvPicPr>
        <p:blipFill>
          <a:blip r:embed="rId5" cstate="print"/>
          <a:srcRect/>
          <a:stretch>
            <a:fillRect/>
          </a:stretch>
        </p:blipFill>
        <p:spPr bwMode="auto">
          <a:xfrm>
            <a:off x="3810000" y="4648200"/>
            <a:ext cx="1682750" cy="1579563"/>
          </a:xfrm>
          <a:prstGeom prst="rect">
            <a:avLst/>
          </a:prstGeom>
          <a:noFill/>
          <a:ln w="9525">
            <a:noFill/>
            <a:miter lim="800000"/>
            <a:headEnd/>
            <a:tailEnd/>
          </a:ln>
        </p:spPr>
      </p:pic>
      <p:sp>
        <p:nvSpPr>
          <p:cNvPr id="8" name="Rectangle 7"/>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3555" name="Text Box 3"/>
          <p:cNvSpPr txBox="1">
            <a:spLocks noChangeArrowheads="1"/>
          </p:cNvSpPr>
          <p:nvPr/>
        </p:nvSpPr>
        <p:spPr bwMode="auto">
          <a:xfrm>
            <a:off x="685800" y="1828800"/>
            <a:ext cx="7847013" cy="3990975"/>
          </a:xfrm>
          <a:prstGeom prst="rect">
            <a:avLst/>
          </a:prstGeom>
          <a:noFill/>
          <a:ln w="12700">
            <a:noFill/>
            <a:miter lim="800000"/>
            <a:headEnd type="none" w="sm" len="sm"/>
            <a:tailEnd type="none" w="sm" len="sm"/>
          </a:ln>
        </p:spPr>
        <p:txBody>
          <a:bodyPr wrap="none">
            <a:spAutoFit/>
          </a:bodyPr>
          <a:lstStyle/>
          <a:p>
            <a:pPr eaLnBrk="1" hangingPunct="1"/>
            <a:r>
              <a:rPr lang="en-US" sz="3200"/>
              <a:t>Arraylist is a class that houses an</a:t>
            </a:r>
          </a:p>
          <a:p>
            <a:pPr eaLnBrk="1" hangingPunct="1"/>
            <a:r>
              <a:rPr lang="en-US" sz="3200"/>
              <a:t>array.  </a:t>
            </a:r>
            <a:br>
              <a:rPr lang="en-US" sz="3200"/>
            </a:br>
            <a:r>
              <a:rPr lang="en-US" sz="3200"/>
              <a:t/>
            </a:r>
            <a:br>
              <a:rPr lang="en-US" sz="3200"/>
            </a:br>
            <a:r>
              <a:rPr lang="en-US" sz="3200"/>
              <a:t>An ArrayList can store any type.</a:t>
            </a:r>
          </a:p>
          <a:p>
            <a:pPr eaLnBrk="1" hangingPunct="1"/>
            <a:endParaRPr lang="en-US" sz="3200"/>
          </a:p>
          <a:p>
            <a:pPr eaLnBrk="1" hangingPunct="1"/>
            <a:r>
              <a:rPr lang="en-US" sz="3200"/>
              <a:t>All ArrayLists store the first reference</a:t>
            </a:r>
          </a:p>
          <a:p>
            <a:pPr eaLnBrk="1" hangingPunct="1"/>
            <a:r>
              <a:rPr lang="en-US" sz="3200"/>
              <a:t>at spot / index position 0.</a:t>
            </a:r>
          </a:p>
          <a:p>
            <a:pPr eaLnBrk="1" hangingPunct="1"/>
            <a:endParaRPr lang="en-US" sz="3200">
              <a:solidFill>
                <a:schemeClr val="bg1"/>
              </a:solidFill>
            </a:endParaRP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4579"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24580"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24581"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24606"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24607"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240642" name="Group 2"/>
          <p:cNvGraphicFramePr>
            <a:graphicFrameLocks noGrp="1"/>
          </p:cNvGraphicFramePr>
          <p:nvPr/>
        </p:nvGraphicFramePr>
        <p:xfrm>
          <a:off x="609600" y="533400"/>
          <a:ext cx="8077200" cy="5340351"/>
        </p:xfrm>
        <a:graphic>
          <a:graphicData uri="http://schemas.openxmlformats.org/drawingml/2006/table">
            <a:tbl>
              <a:tblPr/>
              <a:tblGrid>
                <a:gridCol w="2720975"/>
                <a:gridCol w="5356225"/>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ArrayList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to the end of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at spot – shifts items up-&gt;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set(spot,item)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put item at spot   </a:t>
                      </a:r>
                      <a:r>
                        <a:rPr kumimoji="0" lang="en-US" sz="1400" b="1" i="0" u="none" strike="noStrike" cap="none" normalizeH="0" baseline="0" smtClean="0">
                          <a:ln>
                            <a:noFill/>
                          </a:ln>
                          <a:solidFill>
                            <a:schemeClr val="accent2"/>
                          </a:solidFill>
                          <a:effectLst/>
                          <a:latin typeface="Tahoma" pitchFamily="34" charset="0"/>
                        </a:rPr>
                        <a:t>z[spot]=item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get(spot)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item at spot   </a:t>
                      </a:r>
                      <a:r>
                        <a:rPr kumimoji="0" lang="en-US" sz="1400" b="1" i="0" u="none" strike="noStrike" cap="none" normalizeH="0" baseline="0" smtClean="0">
                          <a:ln>
                            <a:noFill/>
                          </a:ln>
                          <a:solidFill>
                            <a:schemeClr val="accent2"/>
                          </a:solidFill>
                          <a:effectLst/>
                          <a:latin typeface="Tahoma" pitchFamily="34" charset="0"/>
                        </a:rPr>
                        <a:t>return z[spot]</a:t>
                      </a:r>
                      <a:endParaRPr kumimoji="0" lang="en-US" sz="2000" b="1" i="0" u="none" strike="noStrike" cap="none" normalizeH="0" baseline="0" smtClean="0">
                        <a:ln>
                          <a:noFill/>
                        </a:ln>
                        <a:solidFill>
                          <a:schemeClr val="accent2"/>
                        </a:solidFill>
                        <a:effectLst/>
                        <a:latin typeface="Tahoma"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size()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items in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381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an item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clear()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all items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5634" name="Text Box 33"/>
          <p:cNvSpPr txBox="1">
            <a:spLocks noChangeArrowheads="1"/>
          </p:cNvSpPr>
          <p:nvPr/>
        </p:nvSpPr>
        <p:spPr bwMode="auto">
          <a:xfrm>
            <a:off x="2057400" y="6019800"/>
            <a:ext cx="5105400" cy="531813"/>
          </a:xfrm>
          <a:prstGeom prst="rect">
            <a:avLst/>
          </a:prstGeom>
          <a:noFill/>
          <a:ln w="12700">
            <a:solidFill>
              <a:srgbClr val="0000FF"/>
            </a:solidFill>
            <a:miter lim="800000"/>
            <a:headEnd type="none" w="sm" len="sm"/>
            <a:tailEnd type="none" w="sm" len="sm"/>
          </a:ln>
        </p:spPr>
        <p:txBody>
          <a:bodyPr>
            <a:spAutoFit/>
          </a:bodyPr>
          <a:lstStyle/>
          <a:p>
            <a:pPr eaLnBrk="1" hangingPunct="1"/>
            <a:r>
              <a:rPr lang="en-US" sz="2800">
                <a:solidFill>
                  <a:schemeClr val="accent2"/>
                </a:solidFill>
              </a:rPr>
              <a:t>import  java.util.ArrayList;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7651" name="Text Box 2"/>
          <p:cNvSpPr txBox="1">
            <a:spLocks noChangeArrowheads="1"/>
          </p:cNvSpPr>
          <p:nvPr/>
        </p:nvSpPr>
        <p:spPr bwMode="auto">
          <a:xfrm>
            <a:off x="609600" y="1981200"/>
            <a:ext cx="8763000" cy="3081338"/>
          </a:xfrm>
          <a:prstGeom prst="rect">
            <a:avLst/>
          </a:prstGeom>
          <a:noFill/>
          <a:ln w="12700">
            <a:noFill/>
            <a:miter lim="800000"/>
            <a:headEnd type="none" w="sm" len="sm"/>
            <a:tailEnd type="none" w="sm" len="sm"/>
          </a:ln>
        </p:spPr>
        <p:txBody>
          <a:bodyPr>
            <a:spAutoFit/>
          </a:bodyPr>
          <a:lstStyle/>
          <a:p>
            <a:pPr eaLnBrk="1" hangingPunct="1"/>
            <a:r>
              <a:rPr lang="en-US" sz="2800">
                <a:solidFill>
                  <a:schemeClr val="tx2"/>
                </a:solidFill>
              </a:rPr>
              <a:t>List&lt;</a:t>
            </a:r>
            <a:r>
              <a:rPr lang="en-US" sz="2800">
                <a:solidFill>
                  <a:srgbClr val="339933"/>
                </a:solidFill>
              </a:rPr>
              <a:t>String</a:t>
            </a:r>
            <a:r>
              <a:rPr lang="en-US" sz="2800">
                <a:solidFill>
                  <a:schemeClr val="tx2"/>
                </a:solidFill>
              </a:rPr>
              <a:t>&gt; ray;</a:t>
            </a:r>
          </a:p>
          <a:p>
            <a:pPr eaLnBrk="1" hangingPunct="1"/>
            <a:r>
              <a:rPr lang="en-US" sz="2800">
                <a:solidFill>
                  <a:schemeClr val="tx2"/>
                </a:solidFill>
              </a:rPr>
              <a:t>ray = new ArrayList&lt;</a:t>
            </a:r>
            <a:r>
              <a:rPr lang="en-US" sz="2800">
                <a:solidFill>
                  <a:srgbClr val="339933"/>
                </a:solidFill>
              </a:rPr>
              <a:t>String</a:t>
            </a:r>
            <a:r>
              <a:rPr lang="en-US" sz="2800">
                <a:solidFill>
                  <a:schemeClr val="tx2"/>
                </a:solidFill>
              </a:rPr>
              <a:t>&gt;();   	</a:t>
            </a:r>
          </a:p>
          <a:p>
            <a:pPr eaLnBrk="1" hangingPunct="1"/>
            <a:r>
              <a:rPr lang="en-US" sz="2800"/>
              <a:t>ray.add("hello");</a:t>
            </a:r>
          </a:p>
          <a:p>
            <a:pPr eaLnBrk="1" hangingPunct="1"/>
            <a:r>
              <a:rPr lang="en-US" sz="2800"/>
              <a:t>ray.add("whoot");</a:t>
            </a:r>
            <a:br>
              <a:rPr lang="en-US" sz="2800"/>
            </a:br>
            <a:r>
              <a:rPr lang="en-US" sz="2800"/>
              <a:t>ray.add("contests");</a:t>
            </a:r>
            <a:br>
              <a:rPr lang="en-US" sz="2800"/>
            </a:br>
            <a:r>
              <a:rPr lang="en-US" sz="2800"/>
              <a:t>out.println(ray.get(0).charAt(0));</a:t>
            </a:r>
          </a:p>
          <a:p>
            <a:pPr eaLnBrk="1" hangingPunct="1"/>
            <a:r>
              <a:rPr lang="en-US" sz="2800"/>
              <a:t>out.println(ray.get(2).charAt(0));</a:t>
            </a:r>
          </a:p>
        </p:txBody>
      </p:sp>
      <p:sp>
        <p:nvSpPr>
          <p:cNvPr id="27652" name="Text Box 3"/>
          <p:cNvSpPr txBox="1">
            <a:spLocks noChangeArrowheads="1"/>
          </p:cNvSpPr>
          <p:nvPr/>
        </p:nvSpPr>
        <p:spPr bwMode="auto">
          <a:xfrm>
            <a:off x="914400" y="5486400"/>
            <a:ext cx="5410200" cy="531813"/>
          </a:xfrm>
          <a:prstGeom prst="rect">
            <a:avLst/>
          </a:prstGeom>
          <a:noFill/>
          <a:ln w="12700">
            <a:solidFill>
              <a:schemeClr val="accent2"/>
            </a:solidFill>
            <a:miter lim="800000"/>
            <a:headEnd type="none" w="sm" len="sm"/>
            <a:tailEnd type="none" w="sm" len="sm"/>
          </a:ln>
        </p:spPr>
        <p:txBody>
          <a:bodyPr>
            <a:spAutoFit/>
          </a:bodyPr>
          <a:lstStyle/>
          <a:p>
            <a:pPr eaLnBrk="1" hangingPunct="1">
              <a:spcBef>
                <a:spcPct val="50000"/>
              </a:spcBef>
            </a:pPr>
            <a:r>
              <a:rPr lang="en-US" sz="2800">
                <a:solidFill>
                  <a:srgbClr val="3333CC"/>
                </a:solidFill>
              </a:rPr>
              <a:t>ray stores String references.</a:t>
            </a:r>
          </a:p>
        </p:txBody>
      </p:sp>
      <p:sp>
        <p:nvSpPr>
          <p:cNvPr id="27653" name="Text Box 4"/>
          <p:cNvSpPr txBox="1">
            <a:spLocks noChangeArrowheads="1"/>
          </p:cNvSpPr>
          <p:nvPr/>
        </p:nvSpPr>
        <p:spPr bwMode="auto">
          <a:xfrm>
            <a:off x="6781800" y="2057400"/>
            <a:ext cx="1981200" cy="18113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p>
          <a:p>
            <a:pPr>
              <a:spcBef>
                <a:spcPct val="50000"/>
              </a:spcBef>
            </a:pPr>
            <a:r>
              <a:rPr lang="en-US" sz="3200"/>
              <a:t>h</a:t>
            </a:r>
            <a:br>
              <a:rPr lang="en-US" sz="3200"/>
            </a:br>
            <a:r>
              <a:rPr lang="en-US" sz="3200"/>
              <a:t>c</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8675" name="Text Box 3"/>
          <p:cNvSpPr txBox="1">
            <a:spLocks noChangeArrowheads="1"/>
          </p:cNvSpPr>
          <p:nvPr/>
        </p:nvSpPr>
        <p:spPr bwMode="auto">
          <a:xfrm>
            <a:off x="1295400" y="1905000"/>
            <a:ext cx="6705600" cy="3724275"/>
          </a:xfrm>
          <a:prstGeom prst="rect">
            <a:avLst/>
          </a:prstGeom>
          <a:noFill/>
          <a:ln w="12700">
            <a:noFill/>
            <a:miter lim="800000"/>
            <a:headEnd type="none" w="sm" len="sm"/>
            <a:tailEnd type="none" w="sm" len="sm"/>
          </a:ln>
        </p:spPr>
        <p:txBody>
          <a:bodyPr>
            <a:spAutoFit/>
          </a:bodyPr>
          <a:lstStyle/>
          <a:p>
            <a:pPr>
              <a:spcBef>
                <a:spcPct val="50000"/>
              </a:spcBef>
            </a:pPr>
            <a:r>
              <a:rPr lang="en-US" sz="2800"/>
              <a:t>int spot=list.size()-1;</a:t>
            </a:r>
            <a:br>
              <a:rPr lang="en-US" sz="2800"/>
            </a:br>
            <a:r>
              <a:rPr lang="en-US" sz="2800"/>
              <a:t>while(spot&gt;=0)</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9699" name="Text Box 3"/>
          <p:cNvSpPr txBox="1">
            <a:spLocks noChangeArrowheads="1"/>
          </p:cNvSpPr>
          <p:nvPr/>
        </p:nvSpPr>
        <p:spPr bwMode="auto">
          <a:xfrm>
            <a:off x="1295400" y="1905000"/>
            <a:ext cx="6705600" cy="2655888"/>
          </a:xfrm>
          <a:prstGeom prst="rect">
            <a:avLst/>
          </a:prstGeom>
          <a:noFill/>
          <a:ln w="12700">
            <a:noFill/>
            <a:miter lim="800000"/>
            <a:headEnd type="none" w="sm" len="sm"/>
            <a:tailEnd type="none" w="sm" len="sm"/>
          </a:ln>
        </p:spPr>
        <p:txBody>
          <a:bodyPr>
            <a:spAutoFit/>
          </a:bodyPr>
          <a:lstStyle/>
          <a:p>
            <a:pPr>
              <a:spcBef>
                <a:spcPct val="50000"/>
              </a:spcBef>
            </a:pPr>
            <a:r>
              <a:rPr lang="en-US" sz="2800"/>
              <a:t>for(int spot=list.size()-1; i&gt;=0; i--)</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0723" name="Text Box 3"/>
          <p:cNvSpPr txBox="1">
            <a:spLocks noChangeArrowheads="1"/>
          </p:cNvSpPr>
          <p:nvPr/>
        </p:nvSpPr>
        <p:spPr bwMode="auto">
          <a:xfrm>
            <a:off x="1295400" y="1905000"/>
            <a:ext cx="6705600" cy="3937000"/>
          </a:xfrm>
          <a:prstGeom prst="rect">
            <a:avLst/>
          </a:prstGeom>
          <a:noFill/>
          <a:ln w="12700">
            <a:noFill/>
            <a:miter lim="800000"/>
            <a:headEnd type="none" w="sm" len="sm"/>
            <a:tailEnd type="none" w="sm" len="sm"/>
          </a:ln>
        </p:spPr>
        <p:txBody>
          <a:bodyPr>
            <a:spAutoFit/>
          </a:bodyPr>
          <a:lstStyle/>
          <a:p>
            <a:pPr>
              <a:spcBef>
                <a:spcPct val="50000"/>
              </a:spcBef>
            </a:pPr>
            <a:r>
              <a:rPr lang="en-US" sz="2800"/>
              <a:t>int spot=0;</a:t>
            </a:r>
            <a:br>
              <a:rPr lang="en-US" sz="2800"/>
            </a:br>
            <a:r>
              <a:rPr lang="en-US" sz="2800"/>
              <a:t>while(spot&lt;list.size())</a:t>
            </a:r>
            <a:br>
              <a:rPr lang="en-US" sz="2800"/>
            </a:br>
            <a:r>
              <a:rPr lang="en-US" sz="2800"/>
              <a:t>{</a:t>
            </a:r>
          </a:p>
          <a:p>
            <a:pPr>
              <a:spcBef>
                <a:spcPct val="50000"/>
              </a:spcBef>
            </a:pPr>
            <a:r>
              <a:rPr lang="en-US" sz="2800"/>
              <a:t>   if(list.get(spot).equals("killIt"))</a:t>
            </a:r>
            <a:br>
              <a:rPr lang="en-US" sz="2800"/>
            </a:br>
            <a:r>
              <a:rPr lang="en-US" sz="2800"/>
              <a:t>      list.remove(spot);</a:t>
            </a:r>
            <a:br>
              <a:rPr lang="en-US" sz="2800"/>
            </a:br>
            <a:r>
              <a:rPr lang="en-US" sz="2800"/>
              <a:t>   else</a:t>
            </a:r>
            <a:br>
              <a:rPr lang="en-US" sz="2800"/>
            </a:b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WordArt 2"/>
          <p:cNvSpPr>
            <a:spLocks noChangeArrowheads="1" noChangeShapeType="1" noTextEdit="1"/>
          </p:cNvSpPr>
          <p:nvPr/>
        </p:nvSpPr>
        <p:spPr bwMode="auto">
          <a:xfrm>
            <a:off x="609600" y="304800"/>
            <a:ext cx="7696200" cy="1676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Question 3</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73731" name="Text Box 3"/>
          <p:cNvSpPr txBox="1">
            <a:spLocks noChangeArrowheads="1"/>
          </p:cNvSpPr>
          <p:nvPr/>
        </p:nvSpPr>
        <p:spPr bwMode="auto">
          <a:xfrm>
            <a:off x="533400" y="2438400"/>
            <a:ext cx="8991600" cy="3416300"/>
          </a:xfrm>
          <a:prstGeom prst="rect">
            <a:avLst/>
          </a:prstGeom>
          <a:noFill/>
          <a:ln w="12700">
            <a:noFill/>
            <a:miter lim="800000"/>
            <a:headEnd type="none" w="sm" len="sm"/>
            <a:tailEnd type="none" w="sm" len="sm"/>
          </a:ln>
        </p:spPr>
        <p:txBody>
          <a:bodyPr>
            <a:spAutoFit/>
          </a:bodyPr>
          <a:lstStyle/>
          <a:p>
            <a:r>
              <a:rPr lang="en-US" sz="2400"/>
              <a:t>public int getValueAt( int row , int col )</a:t>
            </a:r>
          </a:p>
          <a:p>
            <a:r>
              <a:rPr lang="en-US" sz="2400"/>
              <a:t>{</a:t>
            </a:r>
          </a:p>
          <a:p>
            <a:r>
              <a:rPr lang="en-US" sz="2400"/>
              <a:t>   for( SparseArrayEntry item : entries )</a:t>
            </a:r>
          </a:p>
          <a:p>
            <a:r>
              <a:rPr lang="en-US" sz="2400"/>
              <a:t>   {</a:t>
            </a:r>
          </a:p>
          <a:p>
            <a:r>
              <a:rPr lang="en-US" sz="2400"/>
              <a:t>      if( item.getRow()==row &amp;&amp; item.getCol()==col)</a:t>
            </a:r>
          </a:p>
          <a:p>
            <a:r>
              <a:rPr lang="en-US" sz="2400"/>
              <a:t>         return item.getValue();</a:t>
            </a:r>
          </a:p>
          <a:p>
            <a:r>
              <a:rPr lang="en-US" sz="2400"/>
              <a:t>   }</a:t>
            </a:r>
          </a:p>
          <a:p>
            <a:r>
              <a:rPr lang="en-US" sz="2400"/>
              <a:t>   return 0;</a:t>
            </a:r>
          </a:p>
          <a:p>
            <a:r>
              <a:rPr lang="en-US" sz="2400"/>
              <a:t>}</a:t>
            </a:r>
            <a:endParaRPr lang="en-US" sz="3600"/>
          </a:p>
        </p:txBody>
      </p:sp>
      <p:sp>
        <p:nvSpPr>
          <p:cNvPr id="73732" name="Text Box 5"/>
          <p:cNvSpPr txBox="1">
            <a:spLocks noChangeArrowheads="1"/>
          </p:cNvSpPr>
          <p:nvPr/>
        </p:nvSpPr>
        <p:spPr bwMode="auto">
          <a:xfrm>
            <a:off x="393541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WordArt 2"/>
          <p:cNvSpPr>
            <a:spLocks noChangeArrowheads="1" noChangeShapeType="1" noTextEdit="1"/>
          </p:cNvSpPr>
          <p:nvPr/>
        </p:nvSpPr>
        <p:spPr bwMode="auto">
          <a:xfrm>
            <a:off x="990600" y="2286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 Question 3 -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74755" name="Text Box 3"/>
          <p:cNvSpPr txBox="1">
            <a:spLocks noChangeArrowheads="1"/>
          </p:cNvSpPr>
          <p:nvPr/>
        </p:nvSpPr>
        <p:spPr bwMode="auto">
          <a:xfrm>
            <a:off x="228600" y="1371600"/>
            <a:ext cx="9525000" cy="5078413"/>
          </a:xfrm>
          <a:prstGeom prst="rect">
            <a:avLst/>
          </a:prstGeom>
          <a:noFill/>
          <a:ln w="12700">
            <a:noFill/>
            <a:miter lim="800000"/>
            <a:headEnd type="none" w="sm" len="sm"/>
            <a:tailEnd type="none" w="sm" len="sm"/>
          </a:ln>
        </p:spPr>
        <p:txBody>
          <a:bodyPr>
            <a:spAutoFit/>
          </a:bodyPr>
          <a:lstStyle/>
          <a:p>
            <a:r>
              <a:rPr lang="en-US"/>
              <a:t>public void removeCol( int col )</a:t>
            </a:r>
          </a:p>
          <a:p>
            <a:r>
              <a:rPr lang="en-US"/>
              <a:t>{</a:t>
            </a:r>
          </a:p>
          <a:p>
            <a:r>
              <a:rPr lang="en-US"/>
              <a:t>   for( int i = entries.size()-1; i&gt;=0; i--)</a:t>
            </a:r>
          </a:p>
          <a:p>
            <a:r>
              <a:rPr lang="en-US"/>
              <a:t>  {</a:t>
            </a:r>
          </a:p>
          <a:p>
            <a:r>
              <a:rPr lang="en-US"/>
              <a:t>     SparseArrayEntry e = entries.get(i);</a:t>
            </a:r>
          </a:p>
          <a:p>
            <a:r>
              <a:rPr lang="en-US"/>
              <a:t>     if( e.getCol()==col)</a:t>
            </a:r>
          </a:p>
          <a:p>
            <a:r>
              <a:rPr lang="en-US"/>
              <a:t>     {</a:t>
            </a:r>
          </a:p>
          <a:p>
            <a:r>
              <a:rPr lang="en-US"/>
              <a:t>        entries.remove(i);</a:t>
            </a:r>
          </a:p>
          <a:p>
            <a:r>
              <a:rPr lang="en-US"/>
              <a:t>      }</a:t>
            </a:r>
          </a:p>
          <a:p>
            <a:r>
              <a:rPr lang="en-US"/>
              <a:t>     else if ( e.getCol()&gt;col)</a:t>
            </a:r>
          </a:p>
          <a:p>
            <a:r>
              <a:rPr lang="en-US"/>
              <a:t>     {</a:t>
            </a:r>
          </a:p>
          <a:p>
            <a:r>
              <a:rPr lang="en-US"/>
              <a:t>        SparseArrayEntry up;</a:t>
            </a:r>
          </a:p>
          <a:p>
            <a:r>
              <a:rPr lang="en-US"/>
              <a:t>        up = new SparseArrayEntry( e.getRow(), e.getCol()-1, e.getValue() );</a:t>
            </a:r>
          </a:p>
          <a:p>
            <a:r>
              <a:rPr lang="en-US"/>
              <a:t>        entries.set( i, up);</a:t>
            </a:r>
          </a:p>
          <a:p>
            <a:r>
              <a:rPr lang="en-US"/>
              <a:t>     }</a:t>
            </a:r>
          </a:p>
          <a:p>
            <a:r>
              <a:rPr lang="en-US"/>
              <a:t>  }</a:t>
            </a:r>
          </a:p>
          <a:p>
            <a:r>
              <a:rPr lang="en-US"/>
              <a:t>  numCols--;</a:t>
            </a:r>
          </a:p>
          <a:p>
            <a:r>
              <a:rPr lang="en-US"/>
              <a:t>} </a:t>
            </a:r>
          </a:p>
        </p:txBody>
      </p:sp>
      <p:sp>
        <p:nvSpPr>
          <p:cNvPr id="74756" name="Text Box 5"/>
          <p:cNvSpPr txBox="1">
            <a:spLocks noChangeArrowheads="1"/>
          </p:cNvSpPr>
          <p:nvPr/>
        </p:nvSpPr>
        <p:spPr bwMode="auto">
          <a:xfrm>
            <a:off x="393541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7891" name="Text Box 3"/>
          <p:cNvSpPr txBox="1">
            <a:spLocks noChangeArrowheads="1"/>
          </p:cNvSpPr>
          <p:nvPr/>
        </p:nvSpPr>
        <p:spPr bwMode="auto">
          <a:xfrm>
            <a:off x="1143000" y="1981200"/>
            <a:ext cx="6858000" cy="2227263"/>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Abstract/Interface question</a:t>
            </a:r>
            <a:br>
              <a:rPr lang="en-US" sz="2800"/>
            </a:br>
            <a:r>
              <a:rPr lang="en-US" sz="2800"/>
              <a:t>requires that a class be written that extends the abstract class or implements the interface and that all abstract method(s) be implemented.</a:t>
            </a:r>
          </a:p>
        </p:txBody>
      </p:sp>
      <p:pic>
        <p:nvPicPr>
          <p:cNvPr id="37892" name="Picture 7"/>
          <p:cNvPicPr>
            <a:picLocks noChangeAspect="1" noChangeArrowheads="1"/>
          </p:cNvPicPr>
          <p:nvPr/>
        </p:nvPicPr>
        <p:blipFill>
          <a:blip r:embed="rId3" cstate="print"/>
          <a:srcRect/>
          <a:stretch>
            <a:fillRect/>
          </a:stretch>
        </p:blipFill>
        <p:spPr bwMode="auto">
          <a:xfrm>
            <a:off x="3429000" y="4572000"/>
            <a:ext cx="2209800" cy="1476375"/>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8915" name="Text Box 3"/>
          <p:cNvSpPr txBox="1">
            <a:spLocks noChangeArrowheads="1"/>
          </p:cNvSpPr>
          <p:nvPr/>
        </p:nvSpPr>
        <p:spPr bwMode="auto">
          <a:xfrm>
            <a:off x="1371600" y="1752600"/>
            <a:ext cx="6584950" cy="4486275"/>
          </a:xfrm>
          <a:prstGeom prst="rect">
            <a:avLst/>
          </a:prstGeom>
          <a:noFill/>
          <a:ln w="12700">
            <a:noFill/>
            <a:miter lim="800000"/>
            <a:headEnd type="none" w="sm" len="sm"/>
            <a:tailEnd type="none" w="sm" len="sm"/>
          </a:ln>
        </p:spPr>
        <p:txBody>
          <a:bodyPr wrap="none">
            <a:spAutoFit/>
          </a:bodyPr>
          <a:lstStyle/>
          <a:p>
            <a:r>
              <a:rPr lang="en-US" sz="3600">
                <a:latin typeface="Arial" charset="0"/>
              </a:rPr>
              <a:t>Abstract classes are used to</a:t>
            </a:r>
          </a:p>
          <a:p>
            <a:r>
              <a:rPr lang="en-US" sz="3600">
                <a:latin typeface="Arial" charset="0"/>
              </a:rPr>
              <a:t>define a class that will be </a:t>
            </a:r>
          </a:p>
          <a:p>
            <a:r>
              <a:rPr lang="en-US" sz="3600">
                <a:latin typeface="Arial" charset="0"/>
              </a:rPr>
              <a:t>used only to build new </a:t>
            </a:r>
          </a:p>
          <a:p>
            <a:r>
              <a:rPr lang="en-US" sz="3600">
                <a:latin typeface="Arial" charset="0"/>
              </a:rPr>
              <a:t>classes.</a:t>
            </a:r>
          </a:p>
          <a:p>
            <a:endParaRPr lang="en-US" sz="3600">
              <a:latin typeface="Arial" charset="0"/>
            </a:endParaRPr>
          </a:p>
          <a:p>
            <a:r>
              <a:rPr lang="en-US" sz="3600">
                <a:latin typeface="Arial" charset="0"/>
              </a:rPr>
              <a:t>No objects will ever be </a:t>
            </a:r>
          </a:p>
          <a:p>
            <a:r>
              <a:rPr lang="en-US" sz="3600">
                <a:latin typeface="Arial" charset="0"/>
              </a:rPr>
              <a:t>instantiated from an abstract </a:t>
            </a:r>
          </a:p>
          <a:p>
            <a:r>
              <a:rPr lang="en-US" sz="3600">
                <a:latin typeface="Arial" charset="0"/>
              </a:rPr>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9939" name="Rectangle 3"/>
          <p:cNvSpPr>
            <a:spLocks noChangeArrowheads="1"/>
          </p:cNvSpPr>
          <p:nvPr/>
        </p:nvSpPr>
        <p:spPr bwMode="auto">
          <a:xfrm>
            <a:off x="609600" y="1981200"/>
            <a:ext cx="7543800" cy="1143000"/>
          </a:xfrm>
          <a:prstGeom prst="rect">
            <a:avLst/>
          </a:prstGeom>
          <a:solidFill>
            <a:srgbClr val="CCFFFF"/>
          </a:solidFill>
          <a:ln w="12700">
            <a:solidFill>
              <a:schemeClr val="tx1"/>
            </a:solidFill>
            <a:miter lim="800000"/>
            <a:headEnd type="none" w="sm" len="sm"/>
            <a:tailEnd type="none" w="sm" len="sm"/>
          </a:ln>
        </p:spPr>
        <p:txBody>
          <a:bodyPr wrap="none" anchor="ctr"/>
          <a:lstStyle/>
          <a:p>
            <a:pPr algn="ctr"/>
            <a:r>
              <a:rPr lang="en-US" sz="4000">
                <a:latin typeface="Arial" charset="0"/>
              </a:rPr>
              <a:t>Mammal </a:t>
            </a:r>
            <a:r>
              <a:rPr lang="en-US" sz="2800">
                <a:latin typeface="Arial" charset="0"/>
              </a:rPr>
              <a:t>(abstract class)</a:t>
            </a:r>
          </a:p>
        </p:txBody>
      </p:sp>
      <p:sp>
        <p:nvSpPr>
          <p:cNvPr id="39940" name="Line 4"/>
          <p:cNvSpPr>
            <a:spLocks noChangeShapeType="1"/>
          </p:cNvSpPr>
          <p:nvPr/>
        </p:nvSpPr>
        <p:spPr bwMode="auto">
          <a:xfrm>
            <a:off x="1752600" y="32766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1" name="Rectangle 5"/>
          <p:cNvSpPr>
            <a:spLocks noChangeArrowheads="1"/>
          </p:cNvSpPr>
          <p:nvPr/>
        </p:nvSpPr>
        <p:spPr bwMode="auto">
          <a:xfrm>
            <a:off x="533400" y="4572000"/>
            <a:ext cx="2514600" cy="762000"/>
          </a:xfrm>
          <a:prstGeom prst="rect">
            <a:avLst/>
          </a:prstGeom>
          <a:solidFill>
            <a:srgbClr val="FFFF99"/>
          </a:solidFill>
          <a:ln w="12700">
            <a:solidFill>
              <a:schemeClr val="tx1"/>
            </a:solidFill>
            <a:miter lim="800000"/>
            <a:headEnd type="none" w="sm" len="sm"/>
            <a:tailEnd type="none" w="sm" len="sm"/>
          </a:ln>
        </p:spPr>
        <p:txBody>
          <a:bodyPr wrap="none" anchor="ctr"/>
          <a:lstStyle/>
          <a:p>
            <a:pPr algn="ctr"/>
            <a:r>
              <a:rPr lang="en-US" sz="4000">
                <a:latin typeface="Arial" charset="0"/>
              </a:rPr>
              <a:t>Human</a:t>
            </a:r>
          </a:p>
        </p:txBody>
      </p:sp>
      <p:sp>
        <p:nvSpPr>
          <p:cNvPr id="39942" name="Rectangle 6"/>
          <p:cNvSpPr>
            <a:spLocks noChangeArrowheads="1"/>
          </p:cNvSpPr>
          <p:nvPr/>
        </p:nvSpPr>
        <p:spPr bwMode="auto">
          <a:xfrm>
            <a:off x="3581400" y="4572000"/>
            <a:ext cx="2209800" cy="762000"/>
          </a:xfrm>
          <a:prstGeom prst="rect">
            <a:avLst/>
          </a:prstGeom>
          <a:solidFill>
            <a:srgbClr val="CCCCFF"/>
          </a:solidFill>
          <a:ln w="12700">
            <a:solidFill>
              <a:schemeClr val="tx1"/>
            </a:solidFill>
            <a:miter lim="800000"/>
            <a:headEnd type="none" w="sm" len="sm"/>
            <a:tailEnd type="none" w="sm" len="sm"/>
          </a:ln>
        </p:spPr>
        <p:txBody>
          <a:bodyPr wrap="none" anchor="ctr"/>
          <a:lstStyle/>
          <a:p>
            <a:pPr algn="ctr"/>
            <a:r>
              <a:rPr lang="en-US" sz="4000">
                <a:latin typeface="Arial" charset="0"/>
              </a:rPr>
              <a:t>Whale</a:t>
            </a:r>
          </a:p>
        </p:txBody>
      </p:sp>
      <p:sp>
        <p:nvSpPr>
          <p:cNvPr id="39943" name="Line 7"/>
          <p:cNvSpPr>
            <a:spLocks noChangeShapeType="1"/>
          </p:cNvSpPr>
          <p:nvPr/>
        </p:nvSpPr>
        <p:spPr bwMode="auto">
          <a:xfrm>
            <a:off x="4495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4" name="Rectangle 8"/>
          <p:cNvSpPr>
            <a:spLocks noChangeArrowheads="1"/>
          </p:cNvSpPr>
          <p:nvPr/>
        </p:nvSpPr>
        <p:spPr bwMode="auto">
          <a:xfrm>
            <a:off x="6400800" y="4572000"/>
            <a:ext cx="2133600" cy="762000"/>
          </a:xfrm>
          <a:prstGeom prst="rect">
            <a:avLst/>
          </a:prstGeom>
          <a:solidFill>
            <a:srgbClr val="FF99CC"/>
          </a:solidFill>
          <a:ln w="12700">
            <a:solidFill>
              <a:schemeClr val="tx1"/>
            </a:solidFill>
            <a:miter lim="800000"/>
            <a:headEnd type="none" w="sm" len="sm"/>
            <a:tailEnd type="none" w="sm" len="sm"/>
          </a:ln>
        </p:spPr>
        <p:txBody>
          <a:bodyPr wrap="none" anchor="ctr"/>
          <a:lstStyle/>
          <a:p>
            <a:pPr algn="ctr"/>
            <a:r>
              <a:rPr lang="en-US" sz="4000">
                <a:latin typeface="Arial" charset="0"/>
              </a:rPr>
              <a:t>Cow</a:t>
            </a:r>
          </a:p>
        </p:txBody>
      </p:sp>
      <p:sp>
        <p:nvSpPr>
          <p:cNvPr id="39945" name="Line 9"/>
          <p:cNvSpPr>
            <a:spLocks noChangeShapeType="1"/>
          </p:cNvSpPr>
          <p:nvPr/>
        </p:nvSpPr>
        <p:spPr bwMode="auto">
          <a:xfrm>
            <a:off x="7162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11" name="Rectangle 10"/>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0963" name="Text Box 3"/>
          <p:cNvSpPr txBox="1">
            <a:spLocks noChangeArrowheads="1"/>
          </p:cNvSpPr>
          <p:nvPr/>
        </p:nvSpPr>
        <p:spPr bwMode="auto">
          <a:xfrm>
            <a:off x="762000" y="1905000"/>
            <a:ext cx="7848600" cy="2530475"/>
          </a:xfrm>
          <a:prstGeom prst="rect">
            <a:avLst/>
          </a:prstGeom>
          <a:noFill/>
          <a:ln w="12700">
            <a:noFill/>
            <a:miter lim="800000"/>
            <a:headEnd type="none" w="sm" len="sm"/>
            <a:tailEnd type="none" w="sm" len="sm"/>
          </a:ln>
        </p:spPr>
        <p:txBody>
          <a:bodyPr>
            <a:spAutoFit/>
          </a:bodyPr>
          <a:lstStyle/>
          <a:p>
            <a:r>
              <a:rPr lang="en-US" sz="4000">
                <a:latin typeface="Arial" charset="0"/>
              </a:rPr>
              <a:t>Any sub class that extends a</a:t>
            </a:r>
          </a:p>
          <a:p>
            <a:r>
              <a:rPr lang="en-US" sz="4000">
                <a:latin typeface="Arial" charset="0"/>
              </a:rPr>
              <a:t>super abstract class must </a:t>
            </a:r>
          </a:p>
          <a:p>
            <a:r>
              <a:rPr lang="en-US" sz="4000">
                <a:latin typeface="Arial" charset="0"/>
              </a:rPr>
              <a:t>implement all methods defined </a:t>
            </a:r>
          </a:p>
          <a:p>
            <a:r>
              <a:rPr lang="en-US" sz="4000">
                <a:latin typeface="Arial" charset="0"/>
              </a:rPr>
              <a:t>as abstract in the super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987" name="Text Box 3"/>
          <p:cNvSpPr txBox="1">
            <a:spLocks noChangeArrowheads="1"/>
          </p:cNvSpPr>
          <p:nvPr/>
        </p:nvSpPr>
        <p:spPr bwMode="auto">
          <a:xfrm>
            <a:off x="1219200" y="1752600"/>
            <a:ext cx="68580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public abstract class APlus</a:t>
            </a:r>
            <a:br>
              <a:rPr lang="en-US" sz="2400"/>
            </a:br>
            <a:r>
              <a:rPr lang="en-US" sz="2400"/>
              <a:t>{</a:t>
            </a:r>
            <a:br>
              <a:rPr lang="en-US" sz="2400"/>
            </a:br>
            <a:r>
              <a:rPr lang="en-US" sz="2400"/>
              <a:t>   </a:t>
            </a:r>
            <a:r>
              <a:rPr lang="en-US" sz="2400">
                <a:solidFill>
                  <a:srgbClr val="800000"/>
                </a:solidFill>
              </a:rPr>
              <a:t>public APlus(int x)</a:t>
            </a:r>
            <a:br>
              <a:rPr lang="en-US" sz="2400">
                <a:solidFill>
                  <a:srgbClr val="800000"/>
                </a:solidFill>
              </a:rPr>
            </a:br>
            <a:r>
              <a:rPr lang="en-US" sz="2400">
                <a:solidFill>
                  <a:srgbClr val="800000"/>
                </a:solidFill>
              </a:rPr>
              <a:t>      //constructor code not shown</a:t>
            </a:r>
          </a:p>
          <a:p>
            <a:pPr>
              <a:spcBef>
                <a:spcPct val="50000"/>
              </a:spcBef>
            </a:pPr>
            <a:r>
              <a:rPr lang="en-US" sz="2400"/>
              <a:t>   </a:t>
            </a:r>
            <a:r>
              <a:rPr lang="en-US" sz="2400">
                <a:solidFill>
                  <a:srgbClr val="333399"/>
                </a:solidFill>
              </a:rPr>
              <a:t>public abstract double goForIt();</a:t>
            </a:r>
            <a:r>
              <a:rPr lang="en-US" sz="2400"/>
              <a:t/>
            </a:r>
            <a:br>
              <a:rPr lang="en-US" sz="2400"/>
            </a:br>
            <a:r>
              <a:rPr lang="en-US" sz="2400"/>
              <a:t/>
            </a:r>
            <a:br>
              <a:rPr lang="en-US" sz="2400"/>
            </a:br>
            <a:r>
              <a:rPr lang="en-US" sz="2400"/>
              <a:t>   //other fields/methods not shown</a:t>
            </a:r>
            <a:br>
              <a:rPr lang="en-US" sz="2400"/>
            </a:br>
            <a:r>
              <a:rPr lang="en-US" sz="2400"/>
              <a:t>}</a:t>
            </a:r>
          </a:p>
        </p:txBody>
      </p:sp>
      <p:sp>
        <p:nvSpPr>
          <p:cNvPr id="41988" name="Text Box 5"/>
          <p:cNvSpPr txBox="1">
            <a:spLocks noChangeArrowheads="1"/>
          </p:cNvSpPr>
          <p:nvPr/>
        </p:nvSpPr>
        <p:spPr bwMode="auto">
          <a:xfrm>
            <a:off x="6629400" y="4953000"/>
            <a:ext cx="1752600" cy="958850"/>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Pet</a:t>
            </a:r>
            <a:br>
              <a:rPr lang="en-US" sz="2800">
                <a:solidFill>
                  <a:srgbClr val="009900"/>
                </a:solidFill>
              </a:rPr>
            </a:br>
            <a:r>
              <a:rPr lang="en-US" sz="2800">
                <a:solidFill>
                  <a:srgbClr val="009900"/>
                </a:solidFill>
              </a:rPr>
              <a:t>Item</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3011" name="Text Box 3"/>
          <p:cNvSpPr txBox="1">
            <a:spLocks noChangeArrowheads="1"/>
          </p:cNvSpPr>
          <p:nvPr/>
        </p:nvSpPr>
        <p:spPr bwMode="auto">
          <a:xfrm>
            <a:off x="228600" y="1524000"/>
            <a:ext cx="6858000" cy="4816475"/>
          </a:xfrm>
          <a:prstGeom prst="rect">
            <a:avLst/>
          </a:prstGeom>
          <a:noFill/>
          <a:ln w="12700">
            <a:noFill/>
            <a:miter lim="800000"/>
            <a:headEnd type="none" w="sm" len="sm"/>
            <a:tailEnd type="none" w="sm" len="sm"/>
          </a:ln>
        </p:spPr>
        <p:txBody>
          <a:bodyPr>
            <a:spAutoFit/>
          </a:bodyPr>
          <a:lstStyle/>
          <a:p>
            <a:pPr>
              <a:spcBef>
                <a:spcPct val="50000"/>
              </a:spcBef>
            </a:pPr>
            <a:r>
              <a:rPr lang="en-US" sz="2000"/>
              <a:t>public class PassAPTest extends APlus</a:t>
            </a:r>
            <a:br>
              <a:rPr lang="en-US" sz="2000"/>
            </a:br>
            <a:r>
              <a:rPr lang="en-US" sz="2000"/>
              <a:t>{</a:t>
            </a:r>
            <a:br>
              <a:rPr lang="en-US" sz="2000"/>
            </a:br>
            <a:r>
              <a:rPr lang="en-US" sz="2000"/>
              <a:t>   </a:t>
            </a:r>
            <a:r>
              <a:rPr lang="en-US" sz="2000">
                <a:solidFill>
                  <a:srgbClr val="800000"/>
                </a:solidFill>
              </a:rPr>
              <a:t>public PassAPTest(int x)</a:t>
            </a:r>
            <a:br>
              <a:rPr lang="en-US" sz="2000">
                <a:solidFill>
                  <a:srgbClr val="800000"/>
                </a:solidFill>
              </a:rPr>
            </a:br>
            <a:r>
              <a:rPr lang="en-US" sz="2000">
                <a:solidFill>
                  <a:srgbClr val="800000"/>
                </a:solidFill>
              </a:rPr>
              <a:t>   {  </a:t>
            </a:r>
            <a:br>
              <a:rPr lang="en-US" sz="2000">
                <a:solidFill>
                  <a:srgbClr val="800000"/>
                </a:solidFill>
              </a:rPr>
            </a:br>
            <a:r>
              <a:rPr lang="en-US" sz="2000">
                <a:solidFill>
                  <a:srgbClr val="800000"/>
                </a:solidFill>
              </a:rPr>
              <a:t>      super(x);</a:t>
            </a:r>
            <a:br>
              <a:rPr lang="en-US" sz="2000">
                <a:solidFill>
                  <a:srgbClr val="800000"/>
                </a:solidFill>
              </a:rPr>
            </a:br>
            <a:r>
              <a:rPr lang="en-US" sz="2000">
                <a:solidFill>
                  <a:srgbClr val="800000"/>
                </a:solidFill>
              </a:rPr>
              <a:t>   }</a:t>
            </a:r>
          </a:p>
          <a:p>
            <a:pPr>
              <a:spcBef>
                <a:spcPct val="50000"/>
              </a:spcBef>
            </a:pPr>
            <a:r>
              <a:rPr lang="en-US" sz="2000"/>
              <a:t>   </a:t>
            </a:r>
            <a:r>
              <a:rPr lang="en-US" sz="2000">
                <a:solidFill>
                  <a:srgbClr val="333399"/>
                </a:solidFill>
              </a:rPr>
              <a:t>public double goForIt()</a:t>
            </a:r>
            <a:br>
              <a:rPr lang="en-US" sz="2000">
                <a:solidFill>
                  <a:srgbClr val="333399"/>
                </a:solidFill>
              </a:rPr>
            </a:br>
            <a:r>
              <a:rPr lang="en-US" sz="2000">
                <a:solidFill>
                  <a:srgbClr val="333399"/>
                </a:solidFill>
              </a:rPr>
              <a:t>   {</a:t>
            </a:r>
            <a:br>
              <a:rPr lang="en-US" sz="2000">
                <a:solidFill>
                  <a:srgbClr val="333399"/>
                </a:solidFill>
              </a:rPr>
            </a:br>
            <a:r>
              <a:rPr lang="en-US" sz="2000">
                <a:solidFill>
                  <a:srgbClr val="333399"/>
                </a:solidFill>
              </a:rPr>
              <a:t>      </a:t>
            </a:r>
            <a:r>
              <a:rPr lang="en-US" sz="2000">
                <a:solidFill>
                  <a:srgbClr val="006600"/>
                </a:solidFill>
              </a:rPr>
              <a:t>double run=0.0;</a:t>
            </a:r>
            <a:br>
              <a:rPr lang="en-US" sz="2000">
                <a:solidFill>
                  <a:srgbClr val="006600"/>
                </a:solidFill>
              </a:rPr>
            </a:br>
            <a:r>
              <a:rPr lang="en-US" sz="2000">
                <a:solidFill>
                  <a:srgbClr val="006600"/>
                </a:solidFill>
              </a:rPr>
              <a:t>      //write some code   -   run = x*y/z</a:t>
            </a:r>
            <a:br>
              <a:rPr lang="en-US" sz="2000">
                <a:solidFill>
                  <a:srgbClr val="006600"/>
                </a:solidFill>
              </a:rPr>
            </a:br>
            <a:r>
              <a:rPr lang="en-US" sz="2000">
                <a:solidFill>
                  <a:srgbClr val="333399"/>
                </a:solidFill>
              </a:rPr>
              <a:t>      </a:t>
            </a:r>
            <a:r>
              <a:rPr lang="en-US" sz="2000">
                <a:solidFill>
                  <a:srgbClr val="006600"/>
                </a:solidFill>
              </a:rPr>
              <a:t>return run;</a:t>
            </a:r>
            <a:br>
              <a:rPr lang="en-US" sz="2000">
                <a:solidFill>
                  <a:srgbClr val="006600"/>
                </a:solidFill>
              </a:rPr>
            </a:br>
            <a:r>
              <a:rPr lang="en-US" sz="2000">
                <a:solidFill>
                  <a:srgbClr val="333399"/>
                </a:solidFill>
              </a:rPr>
              <a:t>   }</a:t>
            </a:r>
            <a:br>
              <a:rPr lang="en-US" sz="2000">
                <a:solidFill>
                  <a:srgbClr val="333399"/>
                </a:solidFill>
              </a:rPr>
            </a:br>
            <a:r>
              <a:rPr lang="en-US" sz="2000">
                <a:solidFill>
                  <a:srgbClr val="333399"/>
                </a:solidFill>
              </a:rPr>
              <a:t/>
            </a:r>
            <a:br>
              <a:rPr lang="en-US" sz="2000">
                <a:solidFill>
                  <a:srgbClr val="333399"/>
                </a:solidFill>
              </a:rPr>
            </a:br>
            <a:r>
              <a:rPr lang="en-US" sz="2000"/>
              <a:t>  //other fields/methods not shown</a:t>
            </a:r>
            <a:br>
              <a:rPr lang="en-US" sz="2000"/>
            </a:br>
            <a:r>
              <a:rPr lang="en-US" sz="2000"/>
              <a:t>}</a:t>
            </a:r>
          </a:p>
        </p:txBody>
      </p:sp>
      <p:sp>
        <p:nvSpPr>
          <p:cNvPr id="43012" name="Text Box 4"/>
          <p:cNvSpPr txBox="1">
            <a:spLocks noChangeArrowheads="1"/>
          </p:cNvSpPr>
          <p:nvPr/>
        </p:nvSpPr>
        <p:spPr bwMode="auto">
          <a:xfrm>
            <a:off x="5486400" y="2133600"/>
            <a:ext cx="3505200" cy="19129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1400"/>
              <a:t>public abstract class APlus</a:t>
            </a:r>
            <a:br>
              <a:rPr lang="en-US" sz="1400"/>
            </a:br>
            <a:r>
              <a:rPr lang="en-US" sz="1400"/>
              <a:t>{</a:t>
            </a:r>
            <a:br>
              <a:rPr lang="en-US" sz="1400"/>
            </a:br>
            <a:r>
              <a:rPr lang="en-US" sz="1400"/>
              <a:t>   </a:t>
            </a:r>
            <a:r>
              <a:rPr lang="en-US" sz="1400">
                <a:solidFill>
                  <a:srgbClr val="800000"/>
                </a:solidFill>
              </a:rPr>
              <a:t>public APlus(int x)</a:t>
            </a:r>
            <a:br>
              <a:rPr lang="en-US" sz="1400">
                <a:solidFill>
                  <a:srgbClr val="800000"/>
                </a:solidFill>
              </a:rPr>
            </a:br>
            <a:r>
              <a:rPr lang="en-US" sz="1400">
                <a:solidFill>
                  <a:srgbClr val="800000"/>
                </a:solidFill>
              </a:rPr>
              <a:t>      //constructor code not shown</a:t>
            </a:r>
          </a:p>
          <a:p>
            <a:pPr>
              <a:spcBef>
                <a:spcPct val="50000"/>
              </a:spcBef>
            </a:pPr>
            <a:r>
              <a:rPr lang="en-US" sz="1400"/>
              <a:t>   </a:t>
            </a:r>
            <a:r>
              <a:rPr lang="en-US" sz="1400">
                <a:solidFill>
                  <a:srgbClr val="333399"/>
                </a:solidFill>
              </a:rPr>
              <a:t>public abstract double goForIt();</a:t>
            </a:r>
            <a:r>
              <a:rPr lang="en-US" sz="1400"/>
              <a:t/>
            </a:r>
            <a:br>
              <a:rPr lang="en-US" sz="1400"/>
            </a:br>
            <a:r>
              <a:rPr lang="en-US" sz="1400"/>
              <a:t/>
            </a:r>
            <a:br>
              <a:rPr lang="en-US" sz="1400"/>
            </a:br>
            <a:r>
              <a:rPr lang="en-US" sz="1400"/>
              <a:t>   //other fields/methods not shown</a:t>
            </a:r>
            <a:br>
              <a:rPr lang="en-US" sz="1400"/>
            </a:br>
            <a:r>
              <a:rPr lang="en-US" sz="1400"/>
              <a:t>}</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4035" name="Text Box 2"/>
          <p:cNvSpPr txBox="1">
            <a:spLocks noChangeArrowheads="1"/>
          </p:cNvSpPr>
          <p:nvPr/>
        </p:nvSpPr>
        <p:spPr bwMode="auto">
          <a:xfrm>
            <a:off x="1143000" y="1752600"/>
            <a:ext cx="608647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int writeIt(Object o);</a:t>
            </a:r>
          </a:p>
          <a:p>
            <a:r>
              <a:rPr lang="en-US" sz="3200"/>
              <a:t>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4036"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5059" name="Text Box 2"/>
          <p:cNvSpPr txBox="1">
            <a:spLocks noChangeArrowheads="1"/>
          </p:cNvSpPr>
          <p:nvPr/>
        </p:nvSpPr>
        <p:spPr bwMode="auto">
          <a:xfrm>
            <a:off x="457200" y="1676400"/>
            <a:ext cx="802322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public abstract int writeIt(Object o);</a:t>
            </a:r>
          </a:p>
          <a:p>
            <a:r>
              <a:rPr lang="en-US" sz="3200"/>
              <a:t>   public static final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5060"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6083" name="Text Box 2"/>
          <p:cNvSpPr txBox="1">
            <a:spLocks noChangeArrowheads="1"/>
          </p:cNvSpPr>
          <p:nvPr/>
        </p:nvSpPr>
        <p:spPr bwMode="auto">
          <a:xfrm>
            <a:off x="533400" y="1905000"/>
            <a:ext cx="8002588" cy="3990975"/>
          </a:xfrm>
          <a:prstGeom prst="rect">
            <a:avLst/>
          </a:prstGeom>
          <a:noFill/>
          <a:ln w="9525">
            <a:noFill/>
            <a:miter lim="800000"/>
            <a:headEnd/>
            <a:tailEnd/>
          </a:ln>
        </p:spPr>
        <p:txBody>
          <a:bodyPr wrap="none">
            <a:spAutoFit/>
          </a:bodyPr>
          <a:lstStyle/>
          <a:p>
            <a:pPr eaLnBrk="1" hangingPunct="1"/>
            <a:r>
              <a:rPr lang="en-US" sz="3200"/>
              <a:t>An interface is a list of abstract </a:t>
            </a:r>
            <a:br>
              <a:rPr lang="en-US" sz="3200"/>
            </a:br>
            <a:r>
              <a:rPr lang="en-US" sz="3200"/>
              <a:t>methods that must be implemented.</a:t>
            </a:r>
          </a:p>
          <a:p>
            <a:pPr eaLnBrk="1" hangingPunct="1"/>
            <a:r>
              <a:rPr lang="en-US" sz="3200"/>
              <a:t>  </a:t>
            </a:r>
          </a:p>
          <a:p>
            <a:pPr eaLnBrk="1" hangingPunct="1"/>
            <a:r>
              <a:rPr lang="en-US" sz="3200"/>
              <a:t>An interface may not contain any </a:t>
            </a:r>
          </a:p>
          <a:p>
            <a:pPr eaLnBrk="1" hangingPunct="1"/>
            <a:r>
              <a:rPr lang="en-US" sz="3200"/>
              <a:t>implemented methods.</a:t>
            </a:r>
          </a:p>
          <a:p>
            <a:pPr eaLnBrk="1" hangingPunct="1"/>
            <a:endParaRPr lang="en-US" sz="3200"/>
          </a:p>
          <a:p>
            <a:pPr eaLnBrk="1" hangingPunct="1"/>
            <a:r>
              <a:rPr lang="en-US" sz="3200"/>
              <a:t>Interfaces cannot have constructors!!!</a:t>
            </a:r>
          </a:p>
          <a:p>
            <a:pPr eaLnBrk="1" hangingPunct="1"/>
            <a:endParaRPr lang="en-US" sz="3200"/>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7107" name="Text Box 2"/>
          <p:cNvSpPr txBox="1">
            <a:spLocks noChangeArrowheads="1"/>
          </p:cNvSpPr>
          <p:nvPr/>
        </p:nvSpPr>
        <p:spPr bwMode="auto">
          <a:xfrm>
            <a:off x="838200" y="1828800"/>
            <a:ext cx="7535863" cy="3503613"/>
          </a:xfrm>
          <a:prstGeom prst="rect">
            <a:avLst/>
          </a:prstGeom>
          <a:noFill/>
          <a:ln w="9525">
            <a:noFill/>
            <a:miter lim="800000"/>
            <a:headEnd/>
            <a:tailEnd/>
          </a:ln>
        </p:spPr>
        <p:txBody>
          <a:bodyPr wrap="none">
            <a:spAutoFit/>
          </a:bodyPr>
          <a:lstStyle/>
          <a:p>
            <a:pPr eaLnBrk="1" hangingPunct="1"/>
            <a:r>
              <a:rPr lang="en-US" sz="3200"/>
              <a:t>Interfaces are typically used when </a:t>
            </a:r>
            <a:br>
              <a:rPr lang="en-US" sz="3200"/>
            </a:br>
            <a:r>
              <a:rPr lang="en-US" sz="3200"/>
              <a:t>you know what you want an Object </a:t>
            </a:r>
            <a:br>
              <a:rPr lang="en-US" sz="3200"/>
            </a:br>
            <a:r>
              <a:rPr lang="en-US" sz="3200"/>
              <a:t>to do, but do not know how it will</a:t>
            </a:r>
          </a:p>
          <a:p>
            <a:pPr eaLnBrk="1" hangingPunct="1"/>
            <a:r>
              <a:rPr lang="en-US" sz="3200"/>
              <a:t>be done.</a:t>
            </a:r>
          </a:p>
          <a:p>
            <a:pPr eaLnBrk="1" hangingPunct="1"/>
            <a:endParaRPr lang="en-US" sz="3200"/>
          </a:p>
          <a:p>
            <a:pPr eaLnBrk="1" hangingPunct="1"/>
            <a:r>
              <a:rPr lang="en-US" sz="3200"/>
              <a:t>If only the behavior is known, use</a:t>
            </a:r>
          </a:p>
          <a:p>
            <a:pPr eaLnBrk="1" hangingPunct="1"/>
            <a:r>
              <a:rPr lang="en-US" sz="3200"/>
              <a:t>an interface.</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8131" name="Text Box 2"/>
          <p:cNvSpPr txBox="1">
            <a:spLocks noChangeArrowheads="1"/>
          </p:cNvSpPr>
          <p:nvPr/>
        </p:nvSpPr>
        <p:spPr bwMode="auto">
          <a:xfrm>
            <a:off x="762000" y="1828800"/>
            <a:ext cx="7935913" cy="3990975"/>
          </a:xfrm>
          <a:prstGeom prst="rect">
            <a:avLst/>
          </a:prstGeom>
          <a:noFill/>
          <a:ln w="9525">
            <a:noFill/>
            <a:miter lim="800000"/>
            <a:headEnd/>
            <a:tailEnd/>
          </a:ln>
        </p:spPr>
        <p:txBody>
          <a:bodyPr wrap="none">
            <a:spAutoFit/>
          </a:bodyPr>
          <a:lstStyle/>
          <a:p>
            <a:pPr eaLnBrk="1" hangingPunct="1"/>
            <a:r>
              <a:rPr lang="en-US" sz="3200"/>
              <a:t>Abstract classes are typically used </a:t>
            </a:r>
            <a:br>
              <a:rPr lang="en-US" sz="3200"/>
            </a:br>
            <a:r>
              <a:rPr lang="en-US" sz="3200"/>
              <a:t>when you know what you want </a:t>
            </a:r>
            <a:br>
              <a:rPr lang="en-US" sz="3200"/>
            </a:br>
            <a:r>
              <a:rPr lang="en-US" sz="3200"/>
              <a:t>an Object to do and have a bit of an</a:t>
            </a:r>
          </a:p>
          <a:p>
            <a:pPr eaLnBrk="1" hangingPunct="1"/>
            <a:r>
              <a:rPr lang="en-US" sz="3200"/>
              <a:t>idea how it will be done.</a:t>
            </a:r>
          </a:p>
          <a:p>
            <a:pPr eaLnBrk="1" hangingPunct="1"/>
            <a:endParaRPr lang="en-US" sz="3200"/>
          </a:p>
          <a:p>
            <a:pPr eaLnBrk="1" hangingPunct="1"/>
            <a:r>
              <a:rPr lang="en-US" sz="3200"/>
              <a:t>If the behavior is known and some</a:t>
            </a:r>
          </a:p>
          <a:p>
            <a:pPr eaLnBrk="1" hangingPunct="1"/>
            <a:r>
              <a:rPr lang="en-US" sz="3200"/>
              <a:t>properties are known, use an abstract</a:t>
            </a:r>
          </a:p>
          <a:p>
            <a:pPr eaLnBrk="1" hangingPunct="1"/>
            <a:r>
              <a:rPr lang="en-US" sz="3200"/>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WordArt 2"/>
          <p:cNvSpPr>
            <a:spLocks noChangeArrowheads="1" noChangeShapeType="1" noTextEdit="1"/>
          </p:cNvSpPr>
          <p:nvPr/>
        </p:nvSpPr>
        <p:spPr bwMode="auto">
          <a:xfrm>
            <a:off x="3124200" y="3276600"/>
            <a:ext cx="2438400" cy="19050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Question 4</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93187" name="Text Box 3"/>
          <p:cNvSpPr txBox="1">
            <a:spLocks noChangeArrowheads="1"/>
          </p:cNvSpPr>
          <p:nvPr/>
        </p:nvSpPr>
        <p:spPr bwMode="auto">
          <a:xfrm>
            <a:off x="381000" y="762000"/>
            <a:ext cx="8382000" cy="2062163"/>
          </a:xfrm>
          <a:prstGeom prst="rect">
            <a:avLst/>
          </a:prstGeom>
          <a:noFill/>
          <a:ln w="12700">
            <a:noFill/>
            <a:miter lim="800000"/>
            <a:headEnd type="none" w="sm" len="sm"/>
            <a:tailEnd type="none" w="sm" len="sm"/>
          </a:ln>
        </p:spPr>
        <p:txBody>
          <a:bodyPr>
            <a:spAutoFit/>
          </a:bodyPr>
          <a:lstStyle/>
          <a:p>
            <a:r>
              <a:rPr lang="en-US" sz="3200"/>
              <a:t>public interface NumberGroup</a:t>
            </a:r>
          </a:p>
          <a:p>
            <a:r>
              <a:rPr lang="en-US" sz="3200"/>
              <a:t>{</a:t>
            </a:r>
          </a:p>
          <a:p>
            <a:r>
              <a:rPr lang="en-US" sz="3200"/>
              <a:t>   boolean contains( int val );  </a:t>
            </a:r>
          </a:p>
          <a:p>
            <a:r>
              <a:rPr lang="en-US" sz="320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WordArt 2"/>
          <p:cNvSpPr>
            <a:spLocks noChangeArrowheads="1" noChangeShapeType="1" noTextEdit="1"/>
          </p:cNvSpPr>
          <p:nvPr/>
        </p:nvSpPr>
        <p:spPr bwMode="auto">
          <a:xfrm>
            <a:off x="5943600" y="1447800"/>
            <a:ext cx="2438400" cy="19050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Question 4</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94211" name="Text Box 3"/>
          <p:cNvSpPr txBox="1">
            <a:spLocks noChangeArrowheads="1"/>
          </p:cNvSpPr>
          <p:nvPr/>
        </p:nvSpPr>
        <p:spPr bwMode="auto">
          <a:xfrm>
            <a:off x="381000" y="228600"/>
            <a:ext cx="8382000" cy="6002338"/>
          </a:xfrm>
          <a:prstGeom prst="rect">
            <a:avLst/>
          </a:prstGeom>
          <a:noFill/>
          <a:ln w="12700">
            <a:noFill/>
            <a:miter lim="800000"/>
            <a:headEnd type="none" w="sm" len="sm"/>
            <a:tailEnd type="none" w="sm" len="sm"/>
          </a:ln>
        </p:spPr>
        <p:txBody>
          <a:bodyPr>
            <a:spAutoFit/>
          </a:bodyPr>
          <a:lstStyle/>
          <a:p>
            <a:r>
              <a:rPr lang="en-US" sz="2400"/>
              <a:t>public class Range implements NumberGroup</a:t>
            </a:r>
          </a:p>
          <a:p>
            <a:r>
              <a:rPr lang="en-US" sz="2400"/>
              <a:t>{</a:t>
            </a:r>
          </a:p>
          <a:p>
            <a:r>
              <a:rPr lang="en-US" sz="2400"/>
              <a:t>   private int low;</a:t>
            </a:r>
          </a:p>
          <a:p>
            <a:r>
              <a:rPr lang="en-US" sz="2400"/>
              <a:t>   private int high;</a:t>
            </a:r>
          </a:p>
          <a:p>
            <a:r>
              <a:rPr lang="en-US" sz="2400"/>
              <a:t>	</a:t>
            </a:r>
          </a:p>
          <a:p>
            <a:r>
              <a:rPr lang="en-US" sz="2400"/>
              <a:t>   public Range( int lo, int hi) </a:t>
            </a:r>
          </a:p>
          <a:p>
            <a:r>
              <a:rPr lang="en-US" sz="2400"/>
              <a:t>   {</a:t>
            </a:r>
          </a:p>
          <a:p>
            <a:r>
              <a:rPr lang="en-US" sz="2400"/>
              <a:t>      low = lo;</a:t>
            </a:r>
          </a:p>
          <a:p>
            <a:r>
              <a:rPr lang="en-US" sz="2400"/>
              <a:t>      high = hi;</a:t>
            </a:r>
          </a:p>
          <a:p>
            <a:r>
              <a:rPr lang="en-US" sz="2400"/>
              <a:t>   }</a:t>
            </a:r>
          </a:p>
          <a:p>
            <a:r>
              <a:rPr lang="en-US" sz="2400"/>
              <a:t>	</a:t>
            </a:r>
          </a:p>
          <a:p>
            <a:r>
              <a:rPr lang="en-US" sz="2400"/>
              <a:t>   public boolean contains( int val )</a:t>
            </a:r>
          </a:p>
          <a:p>
            <a:r>
              <a:rPr lang="en-US" sz="2400"/>
              <a:t>   {</a:t>
            </a:r>
          </a:p>
          <a:p>
            <a:r>
              <a:rPr lang="en-US" sz="2400"/>
              <a:t>      return val &gt;= low &amp;&amp; val &lt;= high;</a:t>
            </a:r>
          </a:p>
          <a:p>
            <a:r>
              <a:rPr lang="en-US" sz="2400"/>
              <a:t>   }</a:t>
            </a:r>
          </a:p>
          <a:p>
            <a:r>
              <a:rPr lang="en-US" sz="2400"/>
              <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WordArt 2"/>
          <p:cNvSpPr>
            <a:spLocks noChangeArrowheads="1" noChangeShapeType="1" noTextEdit="1"/>
          </p:cNvSpPr>
          <p:nvPr/>
        </p:nvSpPr>
        <p:spPr bwMode="auto">
          <a:xfrm>
            <a:off x="6019800" y="4114800"/>
            <a:ext cx="2438400" cy="19050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2015</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Question 4</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Part C</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95235" name="Text Box 3"/>
          <p:cNvSpPr txBox="1">
            <a:spLocks noChangeArrowheads="1"/>
          </p:cNvSpPr>
          <p:nvPr/>
        </p:nvSpPr>
        <p:spPr bwMode="auto">
          <a:xfrm>
            <a:off x="457200" y="685800"/>
            <a:ext cx="8382000" cy="5016500"/>
          </a:xfrm>
          <a:prstGeom prst="rect">
            <a:avLst/>
          </a:prstGeom>
          <a:noFill/>
          <a:ln w="12700">
            <a:noFill/>
            <a:miter lim="800000"/>
            <a:headEnd type="none" w="sm" len="sm"/>
            <a:tailEnd type="none" w="sm" len="sm"/>
          </a:ln>
        </p:spPr>
        <p:txBody>
          <a:bodyPr>
            <a:spAutoFit/>
          </a:bodyPr>
          <a:lstStyle/>
          <a:p>
            <a:r>
              <a:rPr lang="en-US" sz="2000"/>
              <a:t>public class MultipleGroups implements NumberGroup</a:t>
            </a:r>
          </a:p>
          <a:p>
            <a:r>
              <a:rPr lang="en-US" sz="2000"/>
              <a:t>{</a:t>
            </a:r>
          </a:p>
          <a:p>
            <a:r>
              <a:rPr lang="en-US" sz="2000"/>
              <a:t>   private List&lt;NumberGroup&gt; groupList;</a:t>
            </a:r>
          </a:p>
          <a:p>
            <a:r>
              <a:rPr lang="en-US" sz="2000"/>
              <a:t>   </a:t>
            </a:r>
          </a:p>
          <a:p>
            <a:r>
              <a:rPr lang="en-US" sz="2000"/>
              <a:t>   </a:t>
            </a:r>
            <a:r>
              <a:rPr lang="en-US" sz="2000">
                <a:solidFill>
                  <a:srgbClr val="00CC00"/>
                </a:solidFill>
              </a:rPr>
              <a:t>//constructors , other methods, and such not shown</a:t>
            </a:r>
          </a:p>
          <a:p>
            <a:r>
              <a:rPr lang="en-US" sz="2000"/>
              <a:t>   </a:t>
            </a:r>
          </a:p>
          <a:p>
            <a:r>
              <a:rPr lang="en-US" sz="2000"/>
              <a:t>   public boolean contains( int val )</a:t>
            </a:r>
          </a:p>
          <a:p>
            <a:r>
              <a:rPr lang="en-US" sz="2000"/>
              <a:t>   {</a:t>
            </a:r>
          </a:p>
          <a:p>
            <a:r>
              <a:rPr lang="en-US" sz="2000"/>
              <a:t>      for( NumberGroup item : groupList )</a:t>
            </a:r>
          </a:p>
          <a:p>
            <a:r>
              <a:rPr lang="en-US" sz="2000"/>
              <a:t>      {</a:t>
            </a:r>
          </a:p>
          <a:p>
            <a:r>
              <a:rPr lang="en-US" sz="2000"/>
              <a:t>          if( item.contains( val) )</a:t>
            </a:r>
          </a:p>
          <a:p>
            <a:r>
              <a:rPr lang="en-US" sz="2000"/>
              <a:t>            return true;</a:t>
            </a:r>
          </a:p>
          <a:p>
            <a:r>
              <a:rPr lang="en-US" sz="2000"/>
              <a:t>       }</a:t>
            </a:r>
          </a:p>
          <a:p>
            <a:r>
              <a:rPr lang="en-US" sz="2000"/>
              <a:t>      return false;</a:t>
            </a:r>
          </a:p>
          <a:p>
            <a:r>
              <a:rPr lang="en-US" sz="2000"/>
              <a:t>   }</a:t>
            </a:r>
          </a:p>
          <a:p>
            <a:r>
              <a:rPr lang="en-US" sz="2000"/>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2" name="Text Box 3"/>
          <p:cNvSpPr txBox="1">
            <a:spLocks noChangeArrowheads="1"/>
          </p:cNvSpPr>
          <p:nvPr/>
        </p:nvSpPr>
        <p:spPr bwMode="auto">
          <a:xfrm>
            <a:off x="381000" y="1752600"/>
            <a:ext cx="8534400" cy="3940175"/>
          </a:xfrm>
          <a:prstGeom prst="rect">
            <a:avLst/>
          </a:prstGeom>
          <a:noFill/>
          <a:ln w="12700">
            <a:noFill/>
            <a:miter lim="800000"/>
            <a:headEnd type="none" w="sm" len="sm"/>
            <a:tailEnd type="none" w="sm" len="sm"/>
          </a:ln>
        </p:spPr>
        <p:txBody>
          <a:bodyPr>
            <a:spAutoFit/>
          </a:bodyPr>
          <a:lstStyle/>
          <a:p>
            <a:pPr>
              <a:spcBef>
                <a:spcPct val="50000"/>
              </a:spcBef>
            </a:pPr>
            <a:r>
              <a:rPr lang="en-US" sz="3200"/>
              <a:t>Array / Array or Arrays</a:t>
            </a:r>
            <a:br>
              <a:rPr lang="en-US" sz="3200"/>
            </a:br>
            <a:r>
              <a:rPr lang="en-US"/>
              <a:t> – for and for each loops, nested loops, array of arrays concepts</a:t>
            </a:r>
            <a:br>
              <a:rPr lang="en-US"/>
            </a:br>
            <a:endParaRPr lang="en-US"/>
          </a:p>
          <a:p>
            <a:r>
              <a:rPr lang="en-US" sz="3200">
                <a:solidFill>
                  <a:srgbClr val="000000"/>
                </a:solidFill>
              </a:rPr>
              <a:t>Make a Class  -  Basic</a:t>
            </a:r>
            <a:br>
              <a:rPr lang="en-US" sz="3200">
                <a:solidFill>
                  <a:srgbClr val="000000"/>
                </a:solidFill>
              </a:rPr>
            </a:br>
            <a:r>
              <a:rPr lang="en-US">
                <a:solidFill>
                  <a:srgbClr val="000000"/>
                </a:solidFill>
              </a:rPr>
              <a:t>– create a basic class with instance variables, constructors, and methods</a:t>
            </a:r>
          </a:p>
          <a:p>
            <a:pPr>
              <a:spcBef>
                <a:spcPct val="50000"/>
              </a:spcBef>
            </a:pPr>
            <a:r>
              <a:rPr lang="en-US" sz="3200"/>
              <a:t>ArrayList of References / Strings</a:t>
            </a:r>
            <a:br>
              <a:rPr lang="en-US" sz="3200"/>
            </a:br>
            <a:r>
              <a:rPr lang="en-US"/>
              <a:t> – get,set,remove,add,size – levels of abstraction</a:t>
            </a:r>
          </a:p>
          <a:p>
            <a:pPr>
              <a:spcBef>
                <a:spcPct val="50000"/>
              </a:spcBef>
            </a:pPr>
            <a:r>
              <a:rPr lang="en-US" sz="3200"/>
              <a:t>Make a Class -  Interface / Abstract</a:t>
            </a:r>
            <a:br>
              <a:rPr lang="en-US" sz="3200"/>
            </a:br>
            <a:r>
              <a:rPr lang="en-US"/>
              <a:t> – implement / extend – looks like this topic is back</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2015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2" name="Text Box 3"/>
          <p:cNvSpPr txBox="1">
            <a:spLocks noChangeArrowheads="1"/>
          </p:cNvSpPr>
          <p:nvPr/>
        </p:nvSpPr>
        <p:spPr bwMode="auto">
          <a:xfrm>
            <a:off x="381000" y="1752600"/>
            <a:ext cx="8534400" cy="3940175"/>
          </a:xfrm>
          <a:prstGeom prst="rect">
            <a:avLst/>
          </a:prstGeom>
          <a:noFill/>
          <a:ln w="12700">
            <a:noFill/>
            <a:miter lim="800000"/>
            <a:headEnd type="none" w="sm" len="sm"/>
            <a:tailEnd type="none" w="sm" len="sm"/>
          </a:ln>
        </p:spPr>
        <p:txBody>
          <a:bodyPr>
            <a:spAutoFit/>
          </a:bodyPr>
          <a:lstStyle/>
          <a:p>
            <a:pPr>
              <a:spcBef>
                <a:spcPct val="50000"/>
              </a:spcBef>
            </a:pPr>
            <a:r>
              <a:rPr lang="en-US" sz="3200"/>
              <a:t>Array / Array or Arrays</a:t>
            </a:r>
            <a:br>
              <a:rPr lang="en-US" sz="3200"/>
            </a:br>
            <a:r>
              <a:rPr lang="en-US"/>
              <a:t> – for and for each loops, nested loops, array of arrays concepts</a:t>
            </a:r>
            <a:br>
              <a:rPr lang="en-US"/>
            </a:br>
            <a:endParaRPr lang="en-US"/>
          </a:p>
          <a:p>
            <a:r>
              <a:rPr lang="en-US" sz="3200">
                <a:solidFill>
                  <a:srgbClr val="000000"/>
                </a:solidFill>
              </a:rPr>
              <a:t>Make a Class  -  Basic</a:t>
            </a:r>
            <a:br>
              <a:rPr lang="en-US" sz="3200">
                <a:solidFill>
                  <a:srgbClr val="000000"/>
                </a:solidFill>
              </a:rPr>
            </a:br>
            <a:r>
              <a:rPr lang="en-US">
                <a:solidFill>
                  <a:srgbClr val="000000"/>
                </a:solidFill>
              </a:rPr>
              <a:t>– create a basic class with instance variables, constructors, and methods</a:t>
            </a:r>
          </a:p>
          <a:p>
            <a:pPr>
              <a:spcBef>
                <a:spcPct val="50000"/>
              </a:spcBef>
            </a:pPr>
            <a:r>
              <a:rPr lang="en-US" sz="3200"/>
              <a:t>ArrayList of References / Strings</a:t>
            </a:r>
            <a:br>
              <a:rPr lang="en-US" sz="3200"/>
            </a:br>
            <a:r>
              <a:rPr lang="en-US"/>
              <a:t> – get,set,remove,add,size – levels of abstraction</a:t>
            </a:r>
          </a:p>
          <a:p>
            <a:pPr>
              <a:spcBef>
                <a:spcPct val="50000"/>
              </a:spcBef>
            </a:pPr>
            <a:r>
              <a:rPr lang="en-US" sz="3200"/>
              <a:t>Make a Class -  Interface / Abstract</a:t>
            </a:r>
            <a:br>
              <a:rPr lang="en-US" sz="3200"/>
            </a:br>
            <a:r>
              <a:rPr lang="en-US"/>
              <a:t> – implement / extend – looks like this topic is back</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01" name="Text Box 3"/>
          <p:cNvSpPr txBox="1">
            <a:spLocks noChangeArrowheads="1"/>
          </p:cNvSpPr>
          <p:nvPr/>
        </p:nvSpPr>
        <p:spPr bwMode="auto">
          <a:xfrm>
            <a:off x="735013" y="2133600"/>
            <a:ext cx="7418387" cy="1816100"/>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will require you to manipulate a 2-dimensional array or a GridWorld grid.</a:t>
            </a:r>
          </a:p>
        </p:txBody>
      </p:sp>
      <p:graphicFrame>
        <p:nvGraphicFramePr>
          <p:cNvPr id="4098" name="Object 6"/>
          <p:cNvGraphicFramePr>
            <a:graphicFrameLocks noChangeAspect="1"/>
          </p:cNvGraphicFramePr>
          <p:nvPr/>
        </p:nvGraphicFramePr>
        <p:xfrm>
          <a:off x="6191250" y="4495800"/>
          <a:ext cx="2343150" cy="2103438"/>
        </p:xfrm>
        <a:graphic>
          <a:graphicData uri="http://schemas.openxmlformats.org/presentationml/2006/ole">
            <p:oleObj spid="_x0000_s215042" name="Bitmap Image" r:id="rId4" imgW="4819048" imgH="4828571" progId="PBrush">
              <p:embed/>
            </p:oleObj>
          </a:graphicData>
        </a:graphic>
      </p:graphicFrame>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2029</TotalTime>
  <Words>2734</Words>
  <Application>Microsoft Office PowerPoint</Application>
  <PresentationFormat>On-screen Show (4:3)</PresentationFormat>
  <Paragraphs>814</Paragraphs>
  <Slides>59</Slides>
  <Notes>54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5" baseType="lpstr">
      <vt:lpstr>Tahoma</vt:lpstr>
      <vt:lpstr>Arial</vt:lpstr>
      <vt:lpstr>Times New Roman</vt:lpstr>
      <vt:lpstr>Courier New</vt:lpstr>
      <vt:lpstr>Blank Presentation</vt:lpstr>
      <vt:lpstr>Bitmap Image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Company>A+ Computer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do well on the AP test.</dc:title>
  <dc:subject>How to do well on the AP test.</dc:subject>
  <dc:creator>A+ Computer Science</dc:creator>
  <dc:description>How to do well on the AP test._x000d_
©A+ Computer Science_x000d_
www.apluscompsci.com</dc:description>
  <cp:lastModifiedBy>jrr</cp:lastModifiedBy>
  <cp:revision>592</cp:revision>
  <dcterms:created xsi:type="dcterms:W3CDTF">1995-06-17T23:31:02Z</dcterms:created>
  <dcterms:modified xsi:type="dcterms:W3CDTF">2016-04-19T05:41:26Z</dcterms:modified>
  <cp:category>www.apluscompsci.com</cp:category>
</cp:coreProperties>
</file>