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Default Extension="vml" ContentType="application/vnd.openxmlformats-officedocument.vmlDrawing"/>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554" r:id="rId2"/>
    <p:sldId id="555" r:id="rId3"/>
    <p:sldId id="556" r:id="rId4"/>
    <p:sldId id="557" r:id="rId5"/>
    <p:sldId id="558" r:id="rId6"/>
    <p:sldId id="559" r:id="rId7"/>
    <p:sldId id="560" r:id="rId8"/>
    <p:sldId id="561" r:id="rId9"/>
    <p:sldId id="603" r:id="rId10"/>
    <p:sldId id="604" r:id="rId11"/>
    <p:sldId id="605" r:id="rId12"/>
    <p:sldId id="606" r:id="rId13"/>
    <p:sldId id="607" r:id="rId14"/>
    <p:sldId id="608" r:id="rId15"/>
    <p:sldId id="609" r:id="rId16"/>
    <p:sldId id="610" r:id="rId17"/>
    <p:sldId id="518" r:id="rId18"/>
    <p:sldId id="519" r:id="rId19"/>
    <p:sldId id="578" r:id="rId20"/>
    <p:sldId id="579" r:id="rId21"/>
    <p:sldId id="580" r:id="rId22"/>
    <p:sldId id="581" r:id="rId23"/>
    <p:sldId id="582" r:id="rId24"/>
    <p:sldId id="583" r:id="rId25"/>
    <p:sldId id="584" r:id="rId26"/>
    <p:sldId id="536" r:id="rId27"/>
    <p:sldId id="537" r:id="rId28"/>
    <p:sldId id="585" r:id="rId29"/>
    <p:sldId id="586" r:id="rId30"/>
    <p:sldId id="587" r:id="rId31"/>
    <p:sldId id="588" r:id="rId32"/>
    <p:sldId id="589" r:id="rId33"/>
    <p:sldId id="590" r:id="rId34"/>
    <p:sldId id="591" r:id="rId35"/>
    <p:sldId id="592" r:id="rId36"/>
    <p:sldId id="593" r:id="rId37"/>
    <p:sldId id="594" r:id="rId38"/>
    <p:sldId id="595" r:id="rId39"/>
    <p:sldId id="596" r:id="rId40"/>
    <p:sldId id="597" r:id="rId41"/>
    <p:sldId id="598" r:id="rId42"/>
    <p:sldId id="599" r:id="rId43"/>
    <p:sldId id="600" r:id="rId44"/>
    <p:sldId id="601" r:id="rId45"/>
    <p:sldId id="602" r:id="rId46"/>
    <p:sldId id="428" r:id="rId47"/>
    <p:sldId id="433" r:id="rId48"/>
    <p:sldId id="563" r:id="rId49"/>
    <p:sldId id="564" r:id="rId50"/>
    <p:sldId id="565" r:id="rId51"/>
    <p:sldId id="566" r:id="rId52"/>
    <p:sldId id="567" r:id="rId53"/>
    <p:sldId id="568" r:id="rId54"/>
    <p:sldId id="569" r:id="rId55"/>
    <p:sldId id="562" r:id="rId56"/>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Tahoma" pitchFamily="34" charset="0"/>
        <a:ea typeface="+mn-ea"/>
        <a:cs typeface="+mn-cs"/>
      </a:defRPr>
    </a:lvl1pPr>
    <a:lvl2pPr marL="457200" algn="l" rtl="0" eaLnBrk="0" fontAlgn="base" hangingPunct="0">
      <a:spcBef>
        <a:spcPct val="0"/>
      </a:spcBef>
      <a:spcAft>
        <a:spcPct val="0"/>
      </a:spcAft>
      <a:defRPr b="1" kern="1200">
        <a:solidFill>
          <a:schemeClr val="tx1"/>
        </a:solidFill>
        <a:latin typeface="Tahoma" pitchFamily="34" charset="0"/>
        <a:ea typeface="+mn-ea"/>
        <a:cs typeface="+mn-cs"/>
      </a:defRPr>
    </a:lvl2pPr>
    <a:lvl3pPr marL="914400" algn="l" rtl="0" eaLnBrk="0" fontAlgn="base" hangingPunct="0">
      <a:spcBef>
        <a:spcPct val="0"/>
      </a:spcBef>
      <a:spcAft>
        <a:spcPct val="0"/>
      </a:spcAft>
      <a:defRPr b="1"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b="1"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b="1" kern="1200">
        <a:solidFill>
          <a:schemeClr val="tx1"/>
        </a:solidFill>
        <a:latin typeface="Tahoma" pitchFamily="34" charset="0"/>
        <a:ea typeface="+mn-ea"/>
        <a:cs typeface="+mn-cs"/>
      </a:defRPr>
    </a:lvl5pPr>
    <a:lvl6pPr marL="2286000" algn="l" defTabSz="914400" rtl="0" eaLnBrk="1" latinLnBrk="0" hangingPunct="1">
      <a:defRPr b="1" kern="1200">
        <a:solidFill>
          <a:schemeClr val="tx1"/>
        </a:solidFill>
        <a:latin typeface="Tahoma" pitchFamily="34" charset="0"/>
        <a:ea typeface="+mn-ea"/>
        <a:cs typeface="+mn-cs"/>
      </a:defRPr>
    </a:lvl6pPr>
    <a:lvl7pPr marL="2743200" algn="l" defTabSz="914400" rtl="0" eaLnBrk="1" latinLnBrk="0" hangingPunct="1">
      <a:defRPr b="1" kern="1200">
        <a:solidFill>
          <a:schemeClr val="tx1"/>
        </a:solidFill>
        <a:latin typeface="Tahoma" pitchFamily="34" charset="0"/>
        <a:ea typeface="+mn-ea"/>
        <a:cs typeface="+mn-cs"/>
      </a:defRPr>
    </a:lvl7pPr>
    <a:lvl8pPr marL="3200400" algn="l" defTabSz="914400" rtl="0" eaLnBrk="1" latinLnBrk="0" hangingPunct="1">
      <a:defRPr b="1" kern="1200">
        <a:solidFill>
          <a:schemeClr val="tx1"/>
        </a:solidFill>
        <a:latin typeface="Tahoma" pitchFamily="34" charset="0"/>
        <a:ea typeface="+mn-ea"/>
        <a:cs typeface="+mn-cs"/>
      </a:defRPr>
    </a:lvl8pPr>
    <a:lvl9pPr marL="3657600" algn="l" defTabSz="914400" rtl="0" eaLnBrk="1" latinLnBrk="0" hangingPunct="1">
      <a:defRPr b="1"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3300"/>
    <a:srgbClr val="006600"/>
    <a:srgbClr val="A50021"/>
    <a:srgbClr val="003366"/>
    <a:srgbClr val="6600CC"/>
    <a:srgbClr val="3399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1415" autoAdjust="0"/>
    <p:restoredTop sz="90929"/>
  </p:normalViewPr>
  <p:slideViewPr>
    <p:cSldViewPr>
      <p:cViewPr varScale="1">
        <p:scale>
          <a:sx n="73" d="100"/>
          <a:sy n="73" d="100"/>
        </p:scale>
        <p:origin x="-173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146"/>
    </p:cViewPr>
  </p:sorterViewPr>
  <p:notesViewPr>
    <p:cSldViewPr>
      <p:cViewPr varScale="1">
        <p:scale>
          <a:sx n="60" d="100"/>
          <a:sy n="60" d="100"/>
        </p:scale>
        <p:origin x="-1722"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b="0">
                <a:latin typeface="Times New Roman" pitchFamily="18" charset="0"/>
              </a:defRPr>
            </a:lvl1pPr>
          </a:lstStyle>
          <a:p>
            <a:pPr>
              <a:defRPr/>
            </a:pPr>
            <a:endParaRPr lang="en-US"/>
          </a:p>
        </p:txBody>
      </p:sp>
      <p:sp>
        <p:nvSpPr>
          <p:cNvPr id="12291"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b="0">
                <a:latin typeface="Times New Roman" pitchFamily="18" charset="0"/>
              </a:defRPr>
            </a:lvl1pPr>
          </a:lstStyle>
          <a:p>
            <a:pPr>
              <a:defRPr/>
            </a:pPr>
            <a:endParaRPr lang="en-US"/>
          </a:p>
        </p:txBody>
      </p:sp>
      <p:sp>
        <p:nvSpPr>
          <p:cNvPr id="12292"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b="0">
                <a:latin typeface="Times New Roman" pitchFamily="18" charset="0"/>
              </a:defRPr>
            </a:lvl1pPr>
          </a:lstStyle>
          <a:p>
            <a:pPr>
              <a:defRPr/>
            </a:pPr>
            <a:endParaRPr lang="en-US"/>
          </a:p>
        </p:txBody>
      </p:sp>
      <p:sp>
        <p:nvSpPr>
          <p:cNvPr id="12293"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b="0">
                <a:latin typeface="Times New Roman" pitchFamily="18" charset="0"/>
              </a:defRPr>
            </a:lvl1pPr>
          </a:lstStyle>
          <a:p>
            <a:pPr>
              <a:defRPr/>
            </a:pPr>
            <a:fld id="{E53F4285-C768-4AA5-8464-91A045A3D8A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a:lstStyle/>
          <a:p>
            <a:r>
              <a:rPr lang="en-US"/>
              <a:t>©A+ Computer Science     www.apluscompsci.com                 </a:t>
            </a:r>
            <a:fld id="{5566FB28-8ABB-41AC-AA5A-207ECB08216B}" type="slidenum">
              <a:rPr lang="en-US"/>
              <a:pPr/>
              <a:t>1</a:t>
            </a:fld>
            <a:endParaRPr lang="en-US"/>
          </a:p>
        </p:txBody>
      </p:sp>
      <p:sp>
        <p:nvSpPr>
          <p:cNvPr id="64515"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64516"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47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57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7827" name="Rectangle 3"/>
          <p:cNvSpPr>
            <a:spLocks noGrp="1" noChangeArrowheads="1"/>
          </p:cNvSpPr>
          <p:nvPr>
            <p:ph type="body" idx="1"/>
          </p:nvPr>
        </p:nvSpPr>
        <p:spPr bwMode="auto">
          <a:xfrm>
            <a:off x="685800" y="4343400"/>
            <a:ext cx="5562600" cy="4114800"/>
          </a:xfrm>
          <a:prstGeom prst="rect">
            <a:avLst/>
          </a:prstGeom>
          <a:solidFill>
            <a:srgbClr val="FFFFFF"/>
          </a:solidFill>
          <a:ln>
            <a:solidFill>
              <a:srgbClr val="000000"/>
            </a:solidFill>
            <a:miter lim="800000"/>
            <a:headEnd/>
            <a:tailEnd/>
          </a:ln>
        </p:spPr>
        <p:txBody>
          <a:bodyPr/>
          <a:lstStyle/>
          <a:p>
            <a:r>
              <a:rPr lang="en-US" sz="1600" smtClean="0"/>
              <a:t>In the example above, ray is an ArrayList that stores String references.   Casting would not be required to call non-Object methods on ray.</a:t>
            </a:r>
          </a:p>
          <a:p>
            <a:endParaRPr lang="en-US" sz="1600" smtClean="0"/>
          </a:p>
          <a:p>
            <a:r>
              <a:rPr lang="en-US" sz="1600" smtClean="0">
                <a:latin typeface="Courier New" pitchFamily="49" charset="0"/>
              </a:rPr>
              <a:t>ray.add(0,"hello");</a:t>
            </a:r>
          </a:p>
          <a:p>
            <a:r>
              <a:rPr lang="en-US" sz="1600" smtClean="0">
                <a:latin typeface="Courier New" pitchFamily="49" charset="0"/>
              </a:rPr>
              <a:t>ray.add(1,"chicken");</a:t>
            </a:r>
          </a:p>
          <a:p>
            <a:endParaRPr lang="en-US" sz="1600" smtClean="0">
              <a:latin typeface="Courier New" pitchFamily="49" charset="0"/>
            </a:endParaRPr>
          </a:p>
          <a:p>
            <a:r>
              <a:rPr lang="en-US" sz="1600" smtClean="0">
                <a:latin typeface="Courier New" pitchFamily="49" charset="0"/>
              </a:rPr>
              <a:t>out.println(ray.get(0).charAt(0));</a:t>
            </a:r>
          </a:p>
          <a:p>
            <a:r>
              <a:rPr lang="en-US" sz="1600" smtClean="0">
                <a:latin typeface="Courier New" pitchFamily="49" charset="0"/>
              </a:rPr>
              <a:t>out.println(ray.get(1).charAt(5));</a:t>
            </a:r>
          </a:p>
          <a:p>
            <a:endParaRPr lang="en-US" sz="1600" smtClean="0">
              <a:latin typeface="Courier New" pitchFamily="49"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885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987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089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3824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3926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240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342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65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17101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203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A String is a group of characters.  Strings are used to store words, which can consist of letters, numbers, and symbols.</a:t>
            </a:r>
          </a:p>
          <a:p>
            <a:endParaRPr lang="en-US" sz="160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30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String is an immutable Object.   String cannot be changed.   All of the String methods are accessor method.   All of the String methods are return methods.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408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The chart above lists some very common and very useful String class methods.</a:t>
            </a:r>
          </a:p>
          <a:p>
            <a:endParaRPr lang="en-US" sz="1600" smtClean="0"/>
          </a:p>
          <a:p>
            <a:r>
              <a:rPr lang="en-US" sz="1600" smtClean="0">
                <a:latin typeface="Courier New" pitchFamily="49" charset="0"/>
                <a:cs typeface="Courier New" pitchFamily="49" charset="0"/>
              </a:rPr>
              <a:t>equals()</a:t>
            </a:r>
            <a:r>
              <a:rPr lang="en-US" sz="1600" smtClean="0"/>
              <a:t> and </a:t>
            </a:r>
            <a:r>
              <a:rPr lang="en-US" sz="1600" smtClean="0">
                <a:latin typeface="Courier New" pitchFamily="49" charset="0"/>
                <a:cs typeface="Courier New" pitchFamily="49" charset="0"/>
              </a:rPr>
              <a:t>compareTo()</a:t>
            </a:r>
            <a:r>
              <a:rPr lang="en-US" sz="1600" smtClean="0"/>
              <a:t> are used quite often.</a:t>
            </a:r>
          </a:p>
          <a:p>
            <a:r>
              <a:rPr lang="en-US" sz="1600" smtClean="0">
                <a:latin typeface="Courier New" pitchFamily="49" charset="0"/>
                <a:cs typeface="Courier New" pitchFamily="49" charset="0"/>
              </a:rPr>
              <a:t>trim()</a:t>
            </a:r>
            <a:r>
              <a:rPr lang="en-US" sz="1600" smtClean="0"/>
              <a:t> and </a:t>
            </a:r>
            <a:r>
              <a:rPr lang="en-US" sz="1600" smtClean="0">
                <a:latin typeface="Courier New" pitchFamily="49" charset="0"/>
                <a:cs typeface="Courier New" pitchFamily="49" charset="0"/>
              </a:rPr>
              <a:t>replaceAll()</a:t>
            </a:r>
            <a:r>
              <a:rPr lang="en-US" sz="1600" smtClean="0"/>
              <a:t> are very useful, but that widely used.</a:t>
            </a:r>
          </a:p>
          <a:p>
            <a:r>
              <a:rPr lang="en-US" sz="1600" smtClean="0">
                <a:latin typeface="Courier New" pitchFamily="49" charset="0"/>
                <a:cs typeface="Courier New" pitchFamily="49" charset="0"/>
              </a:rPr>
              <a:t>toUpperCase()</a:t>
            </a:r>
            <a:r>
              <a:rPr lang="en-US" sz="1600" smtClean="0"/>
              <a:t> and </a:t>
            </a:r>
            <a:r>
              <a:rPr lang="en-US" sz="1600" smtClean="0">
                <a:latin typeface="Courier New" pitchFamily="49" charset="0"/>
                <a:cs typeface="Courier New" pitchFamily="49" charset="0"/>
              </a:rPr>
              <a:t>toLowerCase()</a:t>
            </a:r>
            <a:r>
              <a:rPr lang="en-US" sz="1600" smtClean="0"/>
              <a:t> can be very useful in certain situations.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18739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4950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5053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704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806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Abstract Classes are used to create hierarchies of classes.   Abstract classes are used to setup future classes.</a:t>
            </a:r>
          </a:p>
          <a:p>
            <a:r>
              <a:rPr lang="en-US" sz="1600" smtClean="0"/>
              <a:t>An abstract class can not be instantiated.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8909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In this example, Mammal is the abstract class.  You would never have just a Mammal.  For instance, you would not walk outside and go “Hey, look at that Mammal!”  Mammal would be used to create something more specific, like a Dog, Human, or Whale.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758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011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r>
              <a:rPr lang="en-US" sz="1600" smtClean="0"/>
              <a:t>All abstract methods in the Abstract class must be implemented by the sub class extending the abstract class.</a:t>
            </a:r>
          </a:p>
          <a:p>
            <a:r>
              <a:rPr lang="en-US" sz="1600" smtClean="0"/>
              <a:t>This process is very similar to implementing an interface.   When implementing an interface, all abstract methods in the interface must be implemented in the class.  All methods in an interface are Abstract.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113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21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3187"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All methods listed in an interface are public abstract.   Abstract methods have no code.</a:t>
            </a:r>
          </a:p>
          <a:p>
            <a:endParaRPr lang="en-US" sz="1600" smtClean="0"/>
          </a:p>
          <a:p>
            <a:r>
              <a:rPr lang="en-US" sz="1600" smtClean="0"/>
              <a:t>Each abstract method listed in an interface must be implemented in the class that implements the interface.</a:t>
            </a:r>
          </a:p>
          <a:p>
            <a:endParaRPr lang="en-US" sz="1600" smtClean="0"/>
          </a:p>
          <a:p>
            <a:r>
              <a:rPr lang="en-US" sz="1600" smtClean="0"/>
              <a:t>All variables listed in an interface are public static final, making them final class variables.  </a:t>
            </a:r>
          </a:p>
          <a:p>
            <a:endParaRPr lang="en-US" sz="1600" smtClean="0"/>
          </a:p>
          <a:p>
            <a:r>
              <a:rPr lang="en-US" sz="1600" smtClean="0"/>
              <a:t>Interfaces cannot contain implemented methods, constructors, or instance variables.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4211"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All methods listed in an interface are public abstract.   Abstract methods have no code.</a:t>
            </a:r>
          </a:p>
          <a:p>
            <a:endParaRPr lang="en-US" sz="1600" smtClean="0"/>
          </a:p>
          <a:p>
            <a:r>
              <a:rPr lang="en-US" sz="1600" smtClean="0"/>
              <a:t>Each abstract method listed in an interface must be implemented in the class that implements the interface.</a:t>
            </a:r>
          </a:p>
          <a:p>
            <a:endParaRPr lang="en-US" sz="1600" smtClean="0"/>
          </a:p>
          <a:p>
            <a:r>
              <a:rPr lang="en-US" sz="1600" smtClean="0"/>
              <a:t>All variables listed in an interface are public static final, making them final class variables.  </a:t>
            </a:r>
          </a:p>
          <a:p>
            <a:endParaRPr lang="en-US" sz="1600" smtClean="0"/>
          </a:p>
          <a:p>
            <a:r>
              <a:rPr lang="en-US" sz="1600" smtClean="0"/>
              <a:t>Interfaces cannot contain implemented methods, constructors, or instance variables.</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5235"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All methods listed in an interface are public abstract.   Abstract methods have no code.</a:t>
            </a:r>
          </a:p>
          <a:p>
            <a:endParaRPr lang="en-US" sz="1600" smtClean="0"/>
          </a:p>
          <a:p>
            <a:r>
              <a:rPr lang="en-US" sz="1600" smtClean="0"/>
              <a:t>Each abstract method listed in an interface must be implemented in the class that implements the interface.</a:t>
            </a:r>
          </a:p>
          <a:p>
            <a:endParaRPr lang="en-US" sz="1600" smtClean="0"/>
          </a:p>
          <a:p>
            <a:r>
              <a:rPr lang="en-US" sz="1600" smtClean="0"/>
              <a:t>All variables listed in an interface are public static final, making them final class variables.  </a:t>
            </a:r>
          </a:p>
          <a:p>
            <a:endParaRPr lang="en-US" sz="1600" smtClean="0"/>
          </a:p>
          <a:p>
            <a:r>
              <a:rPr lang="en-US" sz="1600" smtClean="0"/>
              <a:t>Interfaces cannot contain implemented methods, constructors, or instance variables.</a:t>
            </a:r>
          </a:p>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6259"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r>
              <a:rPr lang="en-US" sz="1600" smtClean="0"/>
              <a:t>Interfaces are used to detail what things an Object should do.</a:t>
            </a:r>
            <a:br>
              <a:rPr lang="en-US" sz="1600" smtClean="0"/>
            </a:br>
            <a:r>
              <a:rPr lang="en-US" sz="1600" smtClean="0"/>
              <a:t>Interfaces are used typically when the way an Object will do things is unknown.</a:t>
            </a:r>
            <a:br>
              <a:rPr lang="en-US" sz="1600" smtClean="0"/>
            </a:br>
            <a:r>
              <a:rPr lang="en-US" sz="1600" smtClean="0"/>
              <a:t>Comparable is a great example.  With Comparable, it is clear that each Object should be compared to another Object of the same type.  Comparable is an interface because it is not known what the Objects that implement Comparable will contain.  It is known that the Object should be compared to other Obejcts of the same type in a certain way.</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7283" name="Rectangle 3"/>
          <p:cNvSpPr>
            <a:spLocks noGrp="1"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en-US" sz="160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7920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022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t>Each spot in an matrix stores the location/address of an array.  </a:t>
            </a:r>
          </a:p>
          <a:p>
            <a:pPr eaLnBrk="1" hangingPunct="1"/>
            <a:endParaRPr lang="en-US" sz="1600" smtClean="0">
              <a:latin typeface="Courier New" pitchFamily="49" charset="0"/>
              <a:cs typeface="Courier New" pitchFamily="49" charset="0"/>
            </a:endParaRPr>
          </a:p>
          <a:p>
            <a:pPr eaLnBrk="1" hangingPunct="1"/>
            <a:r>
              <a:rPr lang="en-US" sz="1600" smtClean="0">
                <a:latin typeface="Courier New" pitchFamily="49" charset="0"/>
                <a:cs typeface="Courier New" pitchFamily="49" charset="0"/>
              </a:rPr>
              <a:t>mat[0]</a:t>
            </a:r>
            <a:r>
              <a:rPr lang="en-US" sz="1600" smtClean="0"/>
              <a:t> stores the location / address of a one-dimensional array.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86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534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t>Each spot in an matrix stores the location/address of an array.  </a:t>
            </a:r>
          </a:p>
          <a:p>
            <a:pPr eaLnBrk="1" hangingPunct="1"/>
            <a:endParaRPr lang="en-US" sz="1600" smtClean="0">
              <a:latin typeface="Courier New" pitchFamily="49" charset="0"/>
              <a:cs typeface="Courier New" pitchFamily="49" charset="0"/>
            </a:endParaRPr>
          </a:p>
          <a:p>
            <a:pPr eaLnBrk="1" hangingPunct="1"/>
            <a:r>
              <a:rPr lang="en-US" sz="1600" smtClean="0">
                <a:latin typeface="Courier New" pitchFamily="49" charset="0"/>
                <a:cs typeface="Courier New" pitchFamily="49" charset="0"/>
              </a:rPr>
              <a:t>mat[0]</a:t>
            </a:r>
            <a:r>
              <a:rPr lang="en-US" sz="1600" smtClean="0"/>
              <a:t> stores the location / address of a one-dimensional array. </a:t>
            </a:r>
          </a:p>
          <a:p>
            <a:pPr eaLnBrk="1" hangingPunct="1"/>
            <a:endParaRPr lang="en-US" sz="1600" smtClean="0"/>
          </a:p>
          <a:p>
            <a:pPr eaLnBrk="1" hangingPunct="1"/>
            <a:r>
              <a:rPr lang="en-US" sz="1600" smtClean="0">
                <a:latin typeface="Courier New" pitchFamily="49" charset="0"/>
                <a:cs typeface="Courier New" pitchFamily="49" charset="0"/>
              </a:rPr>
              <a:t>mat[0][1]=2;</a:t>
            </a:r>
          </a:p>
          <a:p>
            <a:pPr eaLnBrk="1" hangingPunct="1"/>
            <a:r>
              <a:rPr lang="en-US" sz="1600" smtClean="0"/>
              <a:t>This line sets </a:t>
            </a:r>
            <a:r>
              <a:rPr lang="en-US" sz="1600" smtClean="0">
                <a:latin typeface="Courier New" pitchFamily="49" charset="0"/>
                <a:cs typeface="Courier New" pitchFamily="49" charset="0"/>
              </a:rPr>
              <a:t>mat[0]</a:t>
            </a:r>
            <a:r>
              <a:rPr lang="en-US" sz="1600" smtClean="0"/>
              <a:t> spot 1 to 2.</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637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latin typeface="Courier New" pitchFamily="49" charset="0"/>
                <a:cs typeface="Courier New" pitchFamily="49" charset="0"/>
              </a:rPr>
              <a:t>mat[2]</a:t>
            </a:r>
            <a:r>
              <a:rPr lang="en-US" sz="1600" smtClean="0"/>
              <a:t> stores the location / address of a one-dimensional array. </a:t>
            </a:r>
          </a:p>
          <a:p>
            <a:pPr eaLnBrk="1" hangingPunct="1"/>
            <a:endParaRPr lang="en-US" sz="1600" smtClean="0"/>
          </a:p>
          <a:p>
            <a:pPr eaLnBrk="1" hangingPunct="1"/>
            <a:r>
              <a:rPr lang="en-US" sz="1600" smtClean="0">
                <a:latin typeface="Courier New" pitchFamily="49" charset="0"/>
                <a:cs typeface="Courier New" pitchFamily="49" charset="0"/>
              </a:rPr>
              <a:t>mat[2][2]=7;</a:t>
            </a:r>
          </a:p>
          <a:p>
            <a:pPr eaLnBrk="1" hangingPunct="1"/>
            <a:r>
              <a:rPr lang="en-US" sz="1600" smtClean="0"/>
              <a:t>This line sets </a:t>
            </a:r>
            <a:r>
              <a:rPr lang="en-US" sz="1600" smtClean="0">
                <a:latin typeface="Courier New" pitchFamily="49" charset="0"/>
                <a:cs typeface="Courier New" pitchFamily="49" charset="0"/>
              </a:rPr>
              <a:t>mat[2]</a:t>
            </a:r>
            <a:r>
              <a:rPr lang="en-US" sz="1600" smtClean="0"/>
              <a:t> spot 2 to 7.</a:t>
            </a:r>
          </a:p>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739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8944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19353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r>
              <a:rPr lang="en-US" sz="1600" smtClean="0"/>
              <a:t>The for each loop works quite well as tool to print a matrix.</a:t>
            </a:r>
          </a:p>
          <a:p>
            <a:pPr eaLnBrk="1" hangingPunct="1"/>
            <a:endParaRPr lang="en-US" sz="160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0889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0992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6563"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758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86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963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69635"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06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98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4294967295"/>
          </p:nvPr>
        </p:nvSpPr>
        <p:spPr bwMode="auto">
          <a:xfrm>
            <a:off x="3884613" y="8685213"/>
            <a:ext cx="2971800" cy="457200"/>
          </a:xfrm>
          <a:prstGeom prst="rect">
            <a:avLst/>
          </a:prstGeom>
          <a:noFill/>
          <a:ln>
            <a:miter lim="800000"/>
            <a:headEnd/>
            <a:tailEnd/>
          </a:ln>
        </p:spPr>
        <p:txBody>
          <a:bodyPr/>
          <a:lstStyle/>
          <a:p>
            <a:r>
              <a:rPr lang="en-US"/>
              <a:t>©A+ Computer Science     www.apluscompsci.com                 </a:t>
            </a:r>
            <a:fld id="{5566FB28-8ABB-41AC-AA5A-207ECB08216B}" type="slidenum">
              <a:rPr lang="en-US"/>
              <a:pPr/>
              <a:t>55</a:t>
            </a:fld>
            <a:endParaRPr lang="en-US"/>
          </a:p>
        </p:txBody>
      </p:sp>
      <p:sp>
        <p:nvSpPr>
          <p:cNvPr id="64515" name="Rectangle 2"/>
          <p:cNvSpPr>
            <a:spLocks noGrp="1" noRot="1" noChangeAspect="1" noChangeArrowheads="1" noTextEdit="1"/>
          </p:cNvSpPr>
          <p:nvPr>
            <p:ph type="sldImg"/>
          </p:nvPr>
        </p:nvSpPr>
        <p:spPr bwMode="auto">
          <a:xfrm>
            <a:off x="1143000" y="685800"/>
            <a:ext cx="4572000" cy="3429000"/>
          </a:xfrm>
          <a:prstGeom prst="rect">
            <a:avLst/>
          </a:prstGeom>
          <a:noFill/>
          <a:ln>
            <a:miter lim="800000"/>
            <a:headEnd/>
            <a:tailEnd/>
          </a:ln>
        </p:spPr>
      </p:sp>
      <p:sp>
        <p:nvSpPr>
          <p:cNvPr id="64516"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0659"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9811"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72707" name="Rectangle 3"/>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bwMode="auto">
          <a:xfrm>
            <a:off x="1144588" y="687388"/>
            <a:ext cx="4568825" cy="3425825"/>
          </a:xfrm>
          <a:prstGeom prst="rect">
            <a:avLst/>
          </a:prstGeom>
          <a:solidFill>
            <a:srgbClr val="FFFFFF"/>
          </a:solidFill>
          <a:ln>
            <a:solidFill>
              <a:srgbClr val="000000"/>
            </a:solidFill>
            <a:miter lim="800000"/>
            <a:headEnd/>
            <a:tailEnd/>
          </a:ln>
        </p:spPr>
      </p:sp>
      <p:sp>
        <p:nvSpPr>
          <p:cNvPr id="737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sz="1600" smtClean="0"/>
              <a:t>ArrayList can store a reference to any type of Object.   ArrayList was built using an array[] of object references.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D711592A-881C-4F44-92D8-F909263D9D0B}"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E7903F43-CC62-40CD-8E88-02D7BDB73E5E}"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9495D9B3-829E-41B8-8519-B93580302C7B}"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BE6BB87E-5161-4B96-A18F-A56696D8A738}"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2B75F652-28F4-4781-A0B1-ED731197B9D7}" type="slidenum">
              <a:rPr lang="en-US"/>
              <a:pPr>
                <a:defRPr/>
              </a:pPr>
              <a:t>‹#›</a:t>
            </a:fld>
            <a:endParaRPr lang="en-US"/>
          </a:p>
        </p:txBody>
      </p:sp>
      <p:sp>
        <p:nvSpPr>
          <p:cNvPr id="6" name="Footer Placeholder 5"/>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BCC54EC1-AF96-45B5-A49C-E82956C5FF62}" type="slidenum">
              <a:rPr lang="en-US"/>
              <a:pPr>
                <a:defRPr/>
              </a:pPr>
              <a:t>‹#›</a:t>
            </a:fld>
            <a:endParaRPr lang="en-US"/>
          </a:p>
        </p:txBody>
      </p:sp>
      <p:sp>
        <p:nvSpPr>
          <p:cNvPr id="7" name="Footer Placeholder 6"/>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Slide Number Placeholder 7"/>
          <p:cNvSpPr>
            <a:spLocks noGrp="1"/>
          </p:cNvSpPr>
          <p:nvPr>
            <p:ph type="sldNum" sz="quarter" idx="11"/>
          </p:nvPr>
        </p:nvSpPr>
        <p:spPr/>
        <p:txBody>
          <a:bodyPr/>
          <a:lstStyle>
            <a:lvl1pPr>
              <a:defRPr/>
            </a:lvl1pPr>
          </a:lstStyle>
          <a:p>
            <a:pPr>
              <a:defRPr/>
            </a:pPr>
            <a:fld id="{5B634DF3-8A43-47A1-8E18-4009BC8A665A}" type="slidenum">
              <a:rPr lang="en-US"/>
              <a:pPr>
                <a:defRPr/>
              </a:pPr>
              <a:t>‹#›</a:t>
            </a:fld>
            <a:endParaRPr lang="en-US"/>
          </a:p>
        </p:txBody>
      </p:sp>
      <p:sp>
        <p:nvSpPr>
          <p:cNvPr id="9" name="Footer Placeholder 8"/>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Slide Number Placeholder 3"/>
          <p:cNvSpPr>
            <a:spLocks noGrp="1"/>
          </p:cNvSpPr>
          <p:nvPr>
            <p:ph type="sldNum" sz="quarter" idx="11"/>
          </p:nvPr>
        </p:nvSpPr>
        <p:spPr/>
        <p:txBody>
          <a:bodyPr/>
          <a:lstStyle>
            <a:lvl1pPr>
              <a:defRPr/>
            </a:lvl1pPr>
          </a:lstStyle>
          <a:p>
            <a:pPr>
              <a:defRPr/>
            </a:pPr>
            <a:fld id="{3EE5C636-109F-4ACA-9F8E-5027910D8B98}" type="slidenum">
              <a:rPr lang="en-US"/>
              <a:pPr>
                <a:defRPr/>
              </a:pPr>
              <a:t>‹#›</a:t>
            </a:fld>
            <a:endParaRPr lang="en-US"/>
          </a:p>
        </p:txBody>
      </p:sp>
      <p:sp>
        <p:nvSpPr>
          <p:cNvPr id="5" name="Footer Placeholder 4"/>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Slide Number Placeholder 2"/>
          <p:cNvSpPr>
            <a:spLocks noGrp="1"/>
          </p:cNvSpPr>
          <p:nvPr>
            <p:ph type="sldNum" sz="quarter" idx="11"/>
          </p:nvPr>
        </p:nvSpPr>
        <p:spPr/>
        <p:txBody>
          <a:bodyPr/>
          <a:lstStyle>
            <a:lvl1pPr>
              <a:defRPr/>
            </a:lvl1pPr>
          </a:lstStyle>
          <a:p>
            <a:pPr>
              <a:defRPr/>
            </a:pPr>
            <a:fld id="{F04D8A79-7620-4A98-9B8F-006323CC4F84}" type="slidenum">
              <a:rPr lang="en-US"/>
              <a:pPr>
                <a:defRPr/>
              </a:pPr>
              <a:t>‹#›</a:t>
            </a:fld>
            <a:endParaRPr lang="en-US"/>
          </a:p>
        </p:txBody>
      </p:sp>
      <p:sp>
        <p:nvSpPr>
          <p:cNvPr id="4" name="Footer Placeholder 3"/>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B4F34BDF-1C40-4FE1-B211-8D3749D6D5A0}" type="slidenum">
              <a:rPr lang="en-US"/>
              <a:pPr>
                <a:defRPr/>
              </a:pPr>
              <a:t>‹#›</a:t>
            </a:fld>
            <a:endParaRPr lang="en-US"/>
          </a:p>
        </p:txBody>
      </p:sp>
      <p:sp>
        <p:nvSpPr>
          <p:cNvPr id="7" name="Footer Placeholder 6"/>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E0C50DAD-42D8-4DD8-BFAA-5DEF9BCC3A55}" type="slidenum">
              <a:rPr lang="en-US"/>
              <a:pPr>
                <a:defRPr/>
              </a:pPr>
              <a:t>‹#›</a:t>
            </a:fld>
            <a:endParaRPr lang="en-US"/>
          </a:p>
        </p:txBody>
      </p:sp>
      <p:sp>
        <p:nvSpPr>
          <p:cNvPr id="7" name="Footer Placeholder 6"/>
          <p:cNvSpPr>
            <a:spLocks noGrp="1"/>
          </p:cNvSpPr>
          <p:nvPr>
            <p:ph type="ftr" sz="quarter" idx="12"/>
          </p:nvPr>
        </p:nvSpPr>
        <p:spPr/>
        <p:txBody>
          <a:bodyPr/>
          <a:lstStyle>
            <a:lvl1pPr>
              <a:defRPr b="1">
                <a:latin typeface="Tahoma" pitchFamily="34" charset="0"/>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b="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b="0">
                <a:latin typeface="+mn-lt"/>
              </a:defRPr>
            </a:lvl1pPr>
          </a:lstStyle>
          <a:p>
            <a:pPr>
              <a:defRPr/>
            </a:pPr>
            <a:fld id="{6627260C-6935-4908-9E72-E973A733F4EC}" type="slidenum">
              <a:rPr lang="en-US"/>
              <a:pPr>
                <a:defRPr/>
              </a:pPr>
              <a:t>‹#›</a:t>
            </a:fld>
            <a:endParaRPr lang="en-US"/>
          </a:p>
        </p:txBody>
      </p:sp>
      <p:sp>
        <p:nvSpPr>
          <p:cNvPr id="1031" name="Rectangle 7"/>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800" b="0">
                <a:latin typeface="+mn-lt"/>
              </a:defRPr>
            </a:lvl1pPr>
          </a:lstStyle>
          <a:p>
            <a:pPr>
              <a:defRPr/>
            </a:pPr>
            <a:endParaRPr lang="en-US"/>
          </a:p>
          <a:p>
            <a:pPr>
              <a:defRPr/>
            </a:pPr>
            <a:endParaRPr lang="en-US"/>
          </a:p>
          <a:p>
            <a:pPr>
              <a:defRPr/>
            </a:pPr>
            <a:endParaRPr lang="en-US"/>
          </a:p>
          <a:p>
            <a:pPr>
              <a:defRPr/>
            </a:pPr>
            <a:r>
              <a:rPr lang="en-US"/>
              <a:t>© A+ Computer Science  -  www.apluscompsci.com</a:t>
            </a:r>
          </a:p>
        </p:txBody>
      </p:sp>
    </p:spTree>
  </p:cSld>
  <p:clrMap bg1="lt1" tx1="dk1" bg2="lt2" tx2="dk2" accent1="accent1" accent2="accent2" accent3="accent3" accent4="accent4" accent5="accent5" accent6="accent6" hlink="hlink" folHlink="folHlink"/>
  <p:sldLayoutIdLst>
    <p:sldLayoutId id="2147484199" r:id="rId1"/>
    <p:sldLayoutId id="2147484200" r:id="rId2"/>
    <p:sldLayoutId id="2147484201" r:id="rId3"/>
    <p:sldLayoutId id="2147484202" r:id="rId4"/>
    <p:sldLayoutId id="2147484203" r:id="rId5"/>
    <p:sldLayoutId id="2147484204" r:id="rId6"/>
    <p:sldLayoutId id="2147484205" r:id="rId7"/>
    <p:sldLayoutId id="2147484206" r:id="rId8"/>
    <p:sldLayoutId id="2147484207" r:id="rId9"/>
    <p:sldLayoutId id="2147484208" r:id="rId10"/>
    <p:sldLayoutId id="2147484209"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facebook.com/APlusComputerScience" TargetMode="External"/><Relationship Id="rId2" Type="http://schemas.openxmlformats.org/officeDocument/2006/relationships/hyperlink" Target="http://www.apluscompsci.com/"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hyperlink" Target="https://www.facebook.com/APlusComputerScience" TargetMode="External"/><Relationship Id="rId2" Type="http://schemas.openxmlformats.org/officeDocument/2006/relationships/hyperlink" Target="http://www.apluscompsci.com/" TargetMode="Externa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4.w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1219200"/>
            <a:ext cx="8153400" cy="4616648"/>
          </a:xfrm>
          <a:prstGeom prst="rect">
            <a:avLst/>
          </a:prstGeom>
          <a:effectLst>
            <a:glow rad="228600">
              <a:schemeClr val="accent4">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a:spAutoFit/>
          </a:bodyPr>
          <a:lstStyle>
            <a:defPPr>
              <a:defRPr lang="en-US"/>
            </a:defPPr>
            <a:lvl1pPr algn="l" rtl="0" eaLnBrk="0" fontAlgn="base" hangingPunct="0">
              <a:spcBef>
                <a:spcPct val="0"/>
              </a:spcBef>
              <a:spcAft>
                <a:spcPct val="0"/>
              </a:spcAft>
              <a:defRPr sz="2600" b="1"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600" b="1"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600" b="1"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600" b="1"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600" b="1" kern="1200">
                <a:solidFill>
                  <a:schemeClr val="tx1"/>
                </a:solidFill>
                <a:latin typeface="Tahoma" pitchFamily="34" charset="0"/>
                <a:ea typeface="+mn-ea"/>
                <a:cs typeface="+mn-cs"/>
              </a:defRPr>
            </a:lvl5pPr>
            <a:lvl6pPr marL="2286000" algn="l" defTabSz="914400" rtl="0" eaLnBrk="1" latinLnBrk="0" hangingPunct="1">
              <a:defRPr sz="2600" b="1" kern="1200">
                <a:solidFill>
                  <a:schemeClr val="tx1"/>
                </a:solidFill>
                <a:latin typeface="Tahoma" pitchFamily="34" charset="0"/>
                <a:ea typeface="+mn-ea"/>
                <a:cs typeface="+mn-cs"/>
              </a:defRPr>
            </a:lvl6pPr>
            <a:lvl7pPr marL="2743200" algn="l" defTabSz="914400" rtl="0" eaLnBrk="1" latinLnBrk="0" hangingPunct="1">
              <a:defRPr sz="2600" b="1" kern="1200">
                <a:solidFill>
                  <a:schemeClr val="tx1"/>
                </a:solidFill>
                <a:latin typeface="Tahoma" pitchFamily="34" charset="0"/>
                <a:ea typeface="+mn-ea"/>
                <a:cs typeface="+mn-cs"/>
              </a:defRPr>
            </a:lvl7pPr>
            <a:lvl8pPr marL="3200400" algn="l" defTabSz="914400" rtl="0" eaLnBrk="1" latinLnBrk="0" hangingPunct="1">
              <a:defRPr sz="2600" b="1" kern="1200">
                <a:solidFill>
                  <a:schemeClr val="tx1"/>
                </a:solidFill>
                <a:latin typeface="Tahoma" pitchFamily="34" charset="0"/>
                <a:ea typeface="+mn-ea"/>
                <a:cs typeface="+mn-cs"/>
              </a:defRPr>
            </a:lvl8pPr>
            <a:lvl9pPr marL="3657600" algn="l" defTabSz="914400" rtl="0" eaLnBrk="1" latinLnBrk="0" hangingPunct="1">
              <a:defRPr sz="2600" b="1" kern="1200">
                <a:solidFill>
                  <a:schemeClr val="tx1"/>
                </a:solidFill>
                <a:latin typeface="Tahoma" pitchFamily="34" charset="0"/>
                <a:ea typeface="+mn-ea"/>
                <a:cs typeface="+mn-cs"/>
              </a:defRPr>
            </a:lvl9pPr>
          </a:lstStyle>
          <a:p>
            <a:pPr algn="ctr">
              <a:defRPr/>
            </a:pP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54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A+ Computer Science</a:t>
            </a: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AP Review</a:t>
            </a:r>
            <a:b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2013 </a:t>
            </a: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FR Questions</a:t>
            </a: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endParaRPr>
          </a:p>
          <a:p>
            <a:pPr algn="ctr">
              <a:defRPr/>
            </a:pP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3555" name="Text Box 3"/>
          <p:cNvSpPr txBox="1">
            <a:spLocks noChangeArrowheads="1"/>
          </p:cNvSpPr>
          <p:nvPr/>
        </p:nvSpPr>
        <p:spPr bwMode="auto">
          <a:xfrm>
            <a:off x="685800" y="1828800"/>
            <a:ext cx="7847013" cy="3990975"/>
          </a:xfrm>
          <a:prstGeom prst="rect">
            <a:avLst/>
          </a:prstGeom>
          <a:noFill/>
          <a:ln w="12700">
            <a:noFill/>
            <a:miter lim="800000"/>
            <a:headEnd type="none" w="sm" len="sm"/>
            <a:tailEnd type="none" w="sm" len="sm"/>
          </a:ln>
        </p:spPr>
        <p:txBody>
          <a:bodyPr wrap="none">
            <a:spAutoFit/>
          </a:bodyPr>
          <a:lstStyle/>
          <a:p>
            <a:pPr eaLnBrk="1" hangingPunct="1"/>
            <a:r>
              <a:rPr lang="en-US" sz="3200"/>
              <a:t>Arraylist is a class that houses an</a:t>
            </a:r>
          </a:p>
          <a:p>
            <a:pPr eaLnBrk="1" hangingPunct="1"/>
            <a:r>
              <a:rPr lang="en-US" sz="3200"/>
              <a:t>array.  </a:t>
            </a:r>
            <a:br>
              <a:rPr lang="en-US" sz="3200"/>
            </a:br>
            <a:r>
              <a:rPr lang="en-US" sz="3200"/>
              <a:t/>
            </a:r>
            <a:br>
              <a:rPr lang="en-US" sz="3200"/>
            </a:br>
            <a:r>
              <a:rPr lang="en-US" sz="3200"/>
              <a:t>An ArrayList can store any type.</a:t>
            </a:r>
          </a:p>
          <a:p>
            <a:pPr eaLnBrk="1" hangingPunct="1"/>
            <a:endParaRPr lang="en-US" sz="3200"/>
          </a:p>
          <a:p>
            <a:pPr eaLnBrk="1" hangingPunct="1"/>
            <a:r>
              <a:rPr lang="en-US" sz="3200"/>
              <a:t>All ArrayLists store the first reference</a:t>
            </a:r>
          </a:p>
          <a:p>
            <a:pPr eaLnBrk="1" hangingPunct="1"/>
            <a:r>
              <a:rPr lang="en-US" sz="3200"/>
              <a:t>at spot / index position 0.</a:t>
            </a:r>
          </a:p>
          <a:p>
            <a:pPr eaLnBrk="1" hangingPunct="1"/>
            <a:endParaRPr lang="en-US" sz="3200">
              <a:solidFill>
                <a:schemeClr val="bg1"/>
              </a:solidFill>
            </a:endParaRP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4579" name="Text Box 2"/>
          <p:cNvSpPr txBox="1">
            <a:spLocks noChangeArrowheads="1"/>
          </p:cNvSpPr>
          <p:nvPr/>
        </p:nvSpPr>
        <p:spPr bwMode="auto">
          <a:xfrm>
            <a:off x="1584325" y="2895600"/>
            <a:ext cx="6797675" cy="519113"/>
          </a:xfrm>
          <a:prstGeom prst="rect">
            <a:avLst/>
          </a:prstGeom>
          <a:noFill/>
          <a:ln w="12700">
            <a:noFill/>
            <a:miter lim="800000"/>
            <a:headEnd type="none" w="sm" len="sm"/>
            <a:tailEnd type="none" w="sm" len="sm"/>
          </a:ln>
        </p:spPr>
        <p:txBody>
          <a:bodyPr>
            <a:spAutoFit/>
          </a:bodyPr>
          <a:lstStyle/>
          <a:p>
            <a:pPr eaLnBrk="1" hangingPunct="1"/>
            <a:r>
              <a:rPr lang="en-US" sz="2800"/>
              <a:t>0  </a:t>
            </a:r>
            <a:r>
              <a:rPr lang="en-US" sz="2800">
                <a:solidFill>
                  <a:srgbClr val="0000CC"/>
                </a:solidFill>
              </a:rPr>
              <a:t>  </a:t>
            </a:r>
            <a:r>
              <a:rPr lang="en-US" sz="2800"/>
              <a:t>1     2    3    4    5	    6	  7    8    9</a:t>
            </a:r>
          </a:p>
        </p:txBody>
      </p:sp>
      <p:sp>
        <p:nvSpPr>
          <p:cNvPr id="24580" name="Text Box 3"/>
          <p:cNvSpPr txBox="1">
            <a:spLocks noChangeArrowheads="1"/>
          </p:cNvSpPr>
          <p:nvPr/>
        </p:nvSpPr>
        <p:spPr bwMode="auto">
          <a:xfrm>
            <a:off x="228600" y="3581400"/>
            <a:ext cx="1160463" cy="519113"/>
          </a:xfrm>
          <a:prstGeom prst="rect">
            <a:avLst/>
          </a:prstGeom>
          <a:noFill/>
          <a:ln w="12700">
            <a:noFill/>
            <a:miter lim="800000"/>
            <a:headEnd type="none" w="sm" len="sm"/>
            <a:tailEnd type="none" w="sm" len="sm"/>
          </a:ln>
        </p:spPr>
        <p:txBody>
          <a:bodyPr wrap="none">
            <a:spAutoFit/>
          </a:bodyPr>
          <a:lstStyle/>
          <a:p>
            <a:pPr eaLnBrk="1" hangingPunct="1"/>
            <a:r>
              <a:rPr lang="en-US" sz="2800"/>
              <a:t>nums</a:t>
            </a:r>
          </a:p>
        </p:txBody>
      </p:sp>
      <p:sp>
        <p:nvSpPr>
          <p:cNvPr id="24581" name="Text Box 4"/>
          <p:cNvSpPr txBox="1">
            <a:spLocks noChangeArrowheads="1"/>
          </p:cNvSpPr>
          <p:nvPr/>
        </p:nvSpPr>
        <p:spPr bwMode="auto">
          <a:xfrm>
            <a:off x="1828800" y="5715000"/>
            <a:ext cx="184150" cy="946150"/>
          </a:xfrm>
          <a:prstGeom prst="rect">
            <a:avLst/>
          </a:prstGeom>
          <a:noFill/>
          <a:ln w="12700">
            <a:noFill/>
            <a:miter lim="800000"/>
            <a:headEnd type="none" w="sm" len="sm"/>
            <a:tailEnd type="none" w="sm" len="sm"/>
          </a:ln>
        </p:spPr>
        <p:txBody>
          <a:bodyPr wrap="none">
            <a:spAutoFit/>
          </a:bodyPr>
          <a:lstStyle/>
          <a:p>
            <a:pPr eaLnBrk="1" hangingPunct="1"/>
            <a:endParaRPr lang="en-US" sz="2800">
              <a:solidFill>
                <a:srgbClr val="FF0000"/>
              </a:solidFill>
            </a:endParaRPr>
          </a:p>
          <a:p>
            <a:pPr eaLnBrk="1" hangingPunct="1"/>
            <a:endParaRPr lang="en-US" sz="2800">
              <a:solidFill>
                <a:srgbClr val="FF0000"/>
              </a:solidFill>
            </a:endParaRPr>
          </a:p>
        </p:txBody>
      </p:sp>
      <p:graphicFrame>
        <p:nvGraphicFramePr>
          <p:cNvPr id="201734" name="Group 6"/>
          <p:cNvGraphicFramePr>
            <a:graphicFrameLocks noGrp="1"/>
          </p:cNvGraphicFramePr>
          <p:nvPr/>
        </p:nvGraphicFramePr>
        <p:xfrm>
          <a:off x="1447800" y="3581400"/>
          <a:ext cx="6781800" cy="584200"/>
        </p:xfrm>
        <a:graphic>
          <a:graphicData uri="http://schemas.openxmlformats.org/drawingml/2006/table">
            <a:tbl>
              <a:tblPr/>
              <a:tblGrid>
                <a:gridCol w="677863"/>
                <a:gridCol w="677862"/>
                <a:gridCol w="679450"/>
                <a:gridCol w="677863"/>
                <a:gridCol w="677862"/>
                <a:gridCol w="677863"/>
                <a:gridCol w="677862"/>
                <a:gridCol w="679450"/>
                <a:gridCol w="677863"/>
                <a:gridCol w="677862"/>
              </a:tblGrid>
              <a:tr h="584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24606" name="Text Box 30"/>
          <p:cNvSpPr txBox="1">
            <a:spLocks noChangeArrowheads="1"/>
          </p:cNvSpPr>
          <p:nvPr/>
        </p:nvSpPr>
        <p:spPr bwMode="auto">
          <a:xfrm>
            <a:off x="1066800" y="1981200"/>
            <a:ext cx="7704138" cy="519113"/>
          </a:xfrm>
          <a:prstGeom prst="rect">
            <a:avLst/>
          </a:prstGeom>
          <a:noFill/>
          <a:ln w="12700">
            <a:noFill/>
            <a:miter lim="800000"/>
            <a:headEnd type="none" w="sm" len="sm"/>
            <a:tailEnd type="none" w="sm" len="sm"/>
          </a:ln>
        </p:spPr>
        <p:txBody>
          <a:bodyPr wrap="none">
            <a:spAutoFit/>
          </a:bodyPr>
          <a:lstStyle/>
          <a:p>
            <a:pPr eaLnBrk="1" hangingPunct="1"/>
            <a:r>
              <a:rPr lang="en-US" sz="2800"/>
              <a:t>int[] nums = new int[10];    	</a:t>
            </a:r>
            <a:r>
              <a:rPr lang="en-US" sz="2000">
                <a:solidFill>
                  <a:srgbClr val="009900"/>
                </a:solidFill>
              </a:rPr>
              <a:t>//Java int array</a:t>
            </a:r>
          </a:p>
        </p:txBody>
      </p:sp>
      <p:sp>
        <p:nvSpPr>
          <p:cNvPr id="24607" name="Text Box 31"/>
          <p:cNvSpPr txBox="1">
            <a:spLocks noChangeArrowheads="1"/>
          </p:cNvSpPr>
          <p:nvPr/>
        </p:nvSpPr>
        <p:spPr bwMode="auto">
          <a:xfrm>
            <a:off x="990600" y="4724400"/>
            <a:ext cx="7391400" cy="1385888"/>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An array is a group of items all of the same type which are accessed through a single identifier.</a:t>
            </a:r>
            <a:endParaRPr lang="en-US" sz="2800"/>
          </a:p>
        </p:txBody>
      </p:sp>
      <p:sp>
        <p:nvSpPr>
          <p:cNvPr id="10" name="Rectangle 9"/>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graphicFrame>
        <p:nvGraphicFramePr>
          <p:cNvPr id="240642" name="Group 2"/>
          <p:cNvGraphicFramePr>
            <a:graphicFrameLocks noGrp="1"/>
          </p:cNvGraphicFramePr>
          <p:nvPr/>
        </p:nvGraphicFramePr>
        <p:xfrm>
          <a:off x="609600" y="533400"/>
          <a:ext cx="8077200" cy="5340351"/>
        </p:xfrm>
        <a:graphic>
          <a:graphicData uri="http://schemas.openxmlformats.org/drawingml/2006/table">
            <a:tbl>
              <a:tblPr/>
              <a:tblGrid>
                <a:gridCol w="2720975"/>
                <a:gridCol w="5356225"/>
              </a:tblGrid>
              <a:tr h="1476375">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3600" b="1" i="0" u="none" strike="noStrike" cap="none" normalizeH="0" baseline="0" smtClean="0">
                          <a:ln>
                            <a:noFill/>
                          </a:ln>
                          <a:solidFill>
                            <a:srgbClr val="FF0000"/>
                          </a:solidFill>
                          <a:effectLst/>
                          <a:latin typeface="Tahoma" pitchFamily="34" charset="0"/>
                        </a:rPr>
                        <a:t>ArrayList</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6600"/>
                          </a:solidFill>
                          <a:effectLst/>
                          <a:latin typeface="Tahoma" pitchFamily="34" charset="0"/>
                        </a:rPr>
                        <a:t>frequently used methods</a:t>
                      </a: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hMerge="1">
                  <a:txBody>
                    <a:bodyPr/>
                    <a:lstStyle/>
                    <a:p>
                      <a:endParaRPr lang="en-US"/>
                    </a:p>
                  </a:txBody>
                  <a:tcPr/>
                </a:tc>
              </a:tr>
              <a:tr h="6842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Use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r>
              <a:tr h="469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add(item)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adds item to the end of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69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add(spot,item)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adds item at spot – shifts items up-&gt;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set(spot,item)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put item at spot   </a:t>
                      </a:r>
                      <a:r>
                        <a:rPr kumimoji="0" lang="en-US" sz="1400" b="1" i="0" u="none" strike="noStrike" cap="none" normalizeH="0" baseline="0" smtClean="0">
                          <a:ln>
                            <a:noFill/>
                          </a:ln>
                          <a:solidFill>
                            <a:schemeClr val="accent2"/>
                          </a:solidFill>
                          <a:effectLst/>
                          <a:latin typeface="Tahoma" pitchFamily="34" charset="0"/>
                        </a:rPr>
                        <a:t>z[spot]=item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92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get(spot)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item at spot   </a:t>
                      </a:r>
                      <a:r>
                        <a:rPr kumimoji="0" lang="en-US" sz="1400" b="1" i="0" u="none" strike="noStrike" cap="none" normalizeH="0" baseline="0" smtClean="0">
                          <a:ln>
                            <a:noFill/>
                          </a:ln>
                          <a:solidFill>
                            <a:schemeClr val="accent2"/>
                          </a:solidFill>
                          <a:effectLst/>
                          <a:latin typeface="Tahoma" pitchFamily="34" charset="0"/>
                        </a:rPr>
                        <a:t>return z[spot]</a:t>
                      </a:r>
                      <a:endParaRPr kumimoji="0" lang="en-US" sz="2000" b="1" i="0" u="none" strike="noStrike" cap="none" normalizeH="0" baseline="0" smtClean="0">
                        <a:ln>
                          <a:noFill/>
                        </a:ln>
                        <a:solidFill>
                          <a:schemeClr val="accent2"/>
                        </a:solidFill>
                        <a:effectLst/>
                        <a:latin typeface="Tahoma"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size()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 of items in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381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remove()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removes an item from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clear()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removes all items from the list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5634" name="Text Box 33"/>
          <p:cNvSpPr txBox="1">
            <a:spLocks noChangeArrowheads="1"/>
          </p:cNvSpPr>
          <p:nvPr/>
        </p:nvSpPr>
        <p:spPr bwMode="auto">
          <a:xfrm>
            <a:off x="2057400" y="6019800"/>
            <a:ext cx="5105400" cy="531813"/>
          </a:xfrm>
          <a:prstGeom prst="rect">
            <a:avLst/>
          </a:prstGeom>
          <a:noFill/>
          <a:ln w="12700">
            <a:solidFill>
              <a:srgbClr val="0000FF"/>
            </a:solidFill>
            <a:miter lim="800000"/>
            <a:headEnd type="none" w="sm" len="sm"/>
            <a:tailEnd type="none" w="sm" len="sm"/>
          </a:ln>
        </p:spPr>
        <p:txBody>
          <a:bodyPr>
            <a:spAutoFit/>
          </a:bodyPr>
          <a:lstStyle/>
          <a:p>
            <a:pPr eaLnBrk="1" hangingPunct="1"/>
            <a:r>
              <a:rPr lang="en-US" sz="2800">
                <a:solidFill>
                  <a:schemeClr val="accent2"/>
                </a:solidFill>
              </a:rPr>
              <a:t>import  java.util.ArrayList;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7651" name="Text Box 2"/>
          <p:cNvSpPr txBox="1">
            <a:spLocks noChangeArrowheads="1"/>
          </p:cNvSpPr>
          <p:nvPr/>
        </p:nvSpPr>
        <p:spPr bwMode="auto">
          <a:xfrm>
            <a:off x="609600" y="1981200"/>
            <a:ext cx="8763000" cy="3081338"/>
          </a:xfrm>
          <a:prstGeom prst="rect">
            <a:avLst/>
          </a:prstGeom>
          <a:noFill/>
          <a:ln w="12700">
            <a:noFill/>
            <a:miter lim="800000"/>
            <a:headEnd type="none" w="sm" len="sm"/>
            <a:tailEnd type="none" w="sm" len="sm"/>
          </a:ln>
        </p:spPr>
        <p:txBody>
          <a:bodyPr>
            <a:spAutoFit/>
          </a:bodyPr>
          <a:lstStyle/>
          <a:p>
            <a:pPr eaLnBrk="1" hangingPunct="1"/>
            <a:r>
              <a:rPr lang="en-US" sz="2800">
                <a:solidFill>
                  <a:schemeClr val="tx2"/>
                </a:solidFill>
              </a:rPr>
              <a:t>List&lt;</a:t>
            </a:r>
            <a:r>
              <a:rPr lang="en-US" sz="2800">
                <a:solidFill>
                  <a:srgbClr val="339933"/>
                </a:solidFill>
              </a:rPr>
              <a:t>String</a:t>
            </a:r>
            <a:r>
              <a:rPr lang="en-US" sz="2800">
                <a:solidFill>
                  <a:schemeClr val="tx2"/>
                </a:solidFill>
              </a:rPr>
              <a:t>&gt; ray;</a:t>
            </a:r>
          </a:p>
          <a:p>
            <a:pPr eaLnBrk="1" hangingPunct="1"/>
            <a:r>
              <a:rPr lang="en-US" sz="2800">
                <a:solidFill>
                  <a:schemeClr val="tx2"/>
                </a:solidFill>
              </a:rPr>
              <a:t>ray = new ArrayList&lt;</a:t>
            </a:r>
            <a:r>
              <a:rPr lang="en-US" sz="2800">
                <a:solidFill>
                  <a:srgbClr val="339933"/>
                </a:solidFill>
              </a:rPr>
              <a:t>String</a:t>
            </a:r>
            <a:r>
              <a:rPr lang="en-US" sz="2800">
                <a:solidFill>
                  <a:schemeClr val="tx2"/>
                </a:solidFill>
              </a:rPr>
              <a:t>&gt;();   	</a:t>
            </a:r>
          </a:p>
          <a:p>
            <a:pPr eaLnBrk="1" hangingPunct="1"/>
            <a:r>
              <a:rPr lang="en-US" sz="2800"/>
              <a:t>ray.add("hello");</a:t>
            </a:r>
          </a:p>
          <a:p>
            <a:pPr eaLnBrk="1" hangingPunct="1"/>
            <a:r>
              <a:rPr lang="en-US" sz="2800"/>
              <a:t>ray.add("whoot");</a:t>
            </a:r>
            <a:br>
              <a:rPr lang="en-US" sz="2800"/>
            </a:br>
            <a:r>
              <a:rPr lang="en-US" sz="2800"/>
              <a:t>ray.add("contests");</a:t>
            </a:r>
            <a:br>
              <a:rPr lang="en-US" sz="2800"/>
            </a:br>
            <a:r>
              <a:rPr lang="en-US" sz="2800"/>
              <a:t>out.println(ray.get(0).charAt(0));</a:t>
            </a:r>
          </a:p>
          <a:p>
            <a:pPr eaLnBrk="1" hangingPunct="1"/>
            <a:r>
              <a:rPr lang="en-US" sz="2800"/>
              <a:t>out.println(ray.get(2).charAt(0));</a:t>
            </a:r>
          </a:p>
        </p:txBody>
      </p:sp>
      <p:sp>
        <p:nvSpPr>
          <p:cNvPr id="27652" name="Text Box 3"/>
          <p:cNvSpPr txBox="1">
            <a:spLocks noChangeArrowheads="1"/>
          </p:cNvSpPr>
          <p:nvPr/>
        </p:nvSpPr>
        <p:spPr bwMode="auto">
          <a:xfrm>
            <a:off x="914400" y="5486400"/>
            <a:ext cx="5410200" cy="531813"/>
          </a:xfrm>
          <a:prstGeom prst="rect">
            <a:avLst/>
          </a:prstGeom>
          <a:noFill/>
          <a:ln w="12700">
            <a:solidFill>
              <a:schemeClr val="accent2"/>
            </a:solidFill>
            <a:miter lim="800000"/>
            <a:headEnd type="none" w="sm" len="sm"/>
            <a:tailEnd type="none" w="sm" len="sm"/>
          </a:ln>
        </p:spPr>
        <p:txBody>
          <a:bodyPr>
            <a:spAutoFit/>
          </a:bodyPr>
          <a:lstStyle/>
          <a:p>
            <a:pPr eaLnBrk="1" hangingPunct="1">
              <a:spcBef>
                <a:spcPct val="50000"/>
              </a:spcBef>
            </a:pPr>
            <a:r>
              <a:rPr lang="en-US" sz="2800">
                <a:solidFill>
                  <a:srgbClr val="3333CC"/>
                </a:solidFill>
              </a:rPr>
              <a:t>ray stores String references.</a:t>
            </a:r>
          </a:p>
        </p:txBody>
      </p:sp>
      <p:sp>
        <p:nvSpPr>
          <p:cNvPr id="27653" name="Text Box 4"/>
          <p:cNvSpPr txBox="1">
            <a:spLocks noChangeArrowheads="1"/>
          </p:cNvSpPr>
          <p:nvPr/>
        </p:nvSpPr>
        <p:spPr bwMode="auto">
          <a:xfrm>
            <a:off x="6781800" y="2057400"/>
            <a:ext cx="1981200" cy="1811338"/>
          </a:xfrm>
          <a:prstGeom prst="rect">
            <a:avLst/>
          </a:prstGeom>
          <a:noFill/>
          <a:ln w="12700">
            <a:solidFill>
              <a:srgbClr val="993300"/>
            </a:solidFill>
            <a:miter lim="800000"/>
            <a:headEnd type="none" w="sm" len="sm"/>
            <a:tailEnd type="none" w="sm" len="sm"/>
          </a:ln>
        </p:spPr>
        <p:txBody>
          <a:bodyPr>
            <a:spAutoFit/>
          </a:bodyPr>
          <a:lstStyle/>
          <a:p>
            <a:pPr>
              <a:spcBef>
                <a:spcPct val="50000"/>
              </a:spcBef>
            </a:pPr>
            <a:r>
              <a:rPr lang="en-US" sz="3200" u="sng">
                <a:solidFill>
                  <a:srgbClr val="FF0000"/>
                </a:solidFill>
              </a:rPr>
              <a:t>OUTPUT</a:t>
            </a:r>
          </a:p>
          <a:p>
            <a:pPr>
              <a:spcBef>
                <a:spcPct val="50000"/>
              </a:spcBef>
            </a:pPr>
            <a:r>
              <a:rPr lang="en-US" sz="3200"/>
              <a:t>h</a:t>
            </a:r>
            <a:br>
              <a:rPr lang="en-US" sz="3200"/>
            </a:br>
            <a:r>
              <a:rPr lang="en-US" sz="3200"/>
              <a:t>c</a:t>
            </a:r>
          </a:p>
        </p:txBody>
      </p:sp>
      <p:sp>
        <p:nvSpPr>
          <p:cNvPr id="7" name="Rectangle 6"/>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8675" name="Text Box 3"/>
          <p:cNvSpPr txBox="1">
            <a:spLocks noChangeArrowheads="1"/>
          </p:cNvSpPr>
          <p:nvPr/>
        </p:nvSpPr>
        <p:spPr bwMode="auto">
          <a:xfrm>
            <a:off x="1295400" y="1905000"/>
            <a:ext cx="6705600" cy="3724275"/>
          </a:xfrm>
          <a:prstGeom prst="rect">
            <a:avLst/>
          </a:prstGeom>
          <a:noFill/>
          <a:ln w="12700">
            <a:noFill/>
            <a:miter lim="800000"/>
            <a:headEnd type="none" w="sm" len="sm"/>
            <a:tailEnd type="none" w="sm" len="sm"/>
          </a:ln>
        </p:spPr>
        <p:txBody>
          <a:bodyPr>
            <a:spAutoFit/>
          </a:bodyPr>
          <a:lstStyle/>
          <a:p>
            <a:pPr>
              <a:spcBef>
                <a:spcPct val="50000"/>
              </a:spcBef>
            </a:pPr>
            <a:r>
              <a:rPr lang="en-US" sz="2800"/>
              <a:t>int spot=list.size()-1;</a:t>
            </a:r>
            <a:br>
              <a:rPr lang="en-US" sz="2800"/>
            </a:br>
            <a:r>
              <a:rPr lang="en-US" sz="2800"/>
              <a:t>while(spot&gt;=0)</a:t>
            </a:r>
            <a:br>
              <a:rPr lang="en-US" sz="2800"/>
            </a:br>
            <a:r>
              <a:rPr lang="en-US" sz="2800"/>
              <a:t>{</a:t>
            </a:r>
          </a:p>
          <a:p>
            <a:pPr>
              <a:spcBef>
                <a:spcPct val="50000"/>
              </a:spcBef>
            </a:pPr>
            <a:r>
              <a:rPr lang="en-US" sz="2800"/>
              <a:t>   if(list.get(spot).equals("killIt"))</a:t>
            </a:r>
            <a:br>
              <a:rPr lang="en-US" sz="2800"/>
            </a:br>
            <a:r>
              <a:rPr lang="en-US" sz="2800"/>
              <a:t>      list.remove(spot);</a:t>
            </a:r>
          </a:p>
          <a:p>
            <a:pPr>
              <a:spcBef>
                <a:spcPct val="50000"/>
              </a:spcBef>
            </a:pPr>
            <a:r>
              <a:rPr lang="en-US" sz="2800"/>
              <a:t>   spot--;</a:t>
            </a:r>
          </a:p>
          <a:p>
            <a:pPr>
              <a:spcBef>
                <a:spcPct val="50000"/>
              </a:spcBef>
            </a:pPr>
            <a:r>
              <a:rPr lang="en-US" sz="2800"/>
              <a:t>}</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9699" name="Text Box 3"/>
          <p:cNvSpPr txBox="1">
            <a:spLocks noChangeArrowheads="1"/>
          </p:cNvSpPr>
          <p:nvPr/>
        </p:nvSpPr>
        <p:spPr bwMode="auto">
          <a:xfrm>
            <a:off x="1295400" y="1905000"/>
            <a:ext cx="6705600" cy="2655888"/>
          </a:xfrm>
          <a:prstGeom prst="rect">
            <a:avLst/>
          </a:prstGeom>
          <a:noFill/>
          <a:ln w="12700">
            <a:noFill/>
            <a:miter lim="800000"/>
            <a:headEnd type="none" w="sm" len="sm"/>
            <a:tailEnd type="none" w="sm" len="sm"/>
          </a:ln>
        </p:spPr>
        <p:txBody>
          <a:bodyPr>
            <a:spAutoFit/>
          </a:bodyPr>
          <a:lstStyle/>
          <a:p>
            <a:pPr>
              <a:spcBef>
                <a:spcPct val="50000"/>
              </a:spcBef>
            </a:pPr>
            <a:r>
              <a:rPr lang="en-US" sz="2800"/>
              <a:t>for(int spot=list.size()-1; i&gt;=0; i--)</a:t>
            </a:r>
            <a:br>
              <a:rPr lang="en-US" sz="2800"/>
            </a:br>
            <a:r>
              <a:rPr lang="en-US" sz="2800"/>
              <a:t>{</a:t>
            </a:r>
          </a:p>
          <a:p>
            <a:pPr>
              <a:spcBef>
                <a:spcPct val="50000"/>
              </a:spcBef>
            </a:pPr>
            <a:r>
              <a:rPr lang="en-US" sz="2800"/>
              <a:t>   if(list.get(spot).equals("killIt"))</a:t>
            </a:r>
            <a:br>
              <a:rPr lang="en-US" sz="2800"/>
            </a:br>
            <a:r>
              <a:rPr lang="en-US" sz="2800"/>
              <a:t>      list.remove(spot);</a:t>
            </a:r>
          </a:p>
          <a:p>
            <a:pPr>
              <a:spcBef>
                <a:spcPct val="50000"/>
              </a:spcBef>
            </a:pPr>
            <a:r>
              <a:rPr lang="en-US" sz="2800"/>
              <a:t>}</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0723" name="Text Box 3"/>
          <p:cNvSpPr txBox="1">
            <a:spLocks noChangeArrowheads="1"/>
          </p:cNvSpPr>
          <p:nvPr/>
        </p:nvSpPr>
        <p:spPr bwMode="auto">
          <a:xfrm>
            <a:off x="1295400" y="1905000"/>
            <a:ext cx="6705600" cy="3937000"/>
          </a:xfrm>
          <a:prstGeom prst="rect">
            <a:avLst/>
          </a:prstGeom>
          <a:noFill/>
          <a:ln w="12700">
            <a:noFill/>
            <a:miter lim="800000"/>
            <a:headEnd type="none" w="sm" len="sm"/>
            <a:tailEnd type="none" w="sm" len="sm"/>
          </a:ln>
        </p:spPr>
        <p:txBody>
          <a:bodyPr>
            <a:spAutoFit/>
          </a:bodyPr>
          <a:lstStyle/>
          <a:p>
            <a:pPr>
              <a:spcBef>
                <a:spcPct val="50000"/>
              </a:spcBef>
            </a:pPr>
            <a:r>
              <a:rPr lang="en-US" sz="2800"/>
              <a:t>int spot=0;</a:t>
            </a:r>
            <a:br>
              <a:rPr lang="en-US" sz="2800"/>
            </a:br>
            <a:r>
              <a:rPr lang="en-US" sz="2800"/>
              <a:t>while(spot&lt;list.size())</a:t>
            </a:r>
            <a:br>
              <a:rPr lang="en-US" sz="2800"/>
            </a:br>
            <a:r>
              <a:rPr lang="en-US" sz="2800"/>
              <a:t>{</a:t>
            </a:r>
          </a:p>
          <a:p>
            <a:pPr>
              <a:spcBef>
                <a:spcPct val="50000"/>
              </a:spcBef>
            </a:pPr>
            <a:r>
              <a:rPr lang="en-US" sz="2800"/>
              <a:t>   if(list.get(spot).equals("killIt"))</a:t>
            </a:r>
            <a:br>
              <a:rPr lang="en-US" sz="2800"/>
            </a:br>
            <a:r>
              <a:rPr lang="en-US" sz="2800"/>
              <a:t>      list.remove(spot);</a:t>
            </a:r>
            <a:br>
              <a:rPr lang="en-US" sz="2800"/>
            </a:br>
            <a:r>
              <a:rPr lang="en-US" sz="2800"/>
              <a:t>   else</a:t>
            </a:r>
            <a:br>
              <a:rPr lang="en-US" sz="2800"/>
            </a:br>
            <a:r>
              <a:rPr lang="en-US" sz="2800"/>
              <a:t>      spot++;</a:t>
            </a:r>
          </a:p>
          <a:p>
            <a:pPr>
              <a:spcBef>
                <a:spcPct val="50000"/>
              </a:spcBef>
            </a:pPr>
            <a:r>
              <a:rPr lang="en-US" sz="2800"/>
              <a:t>}</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8915" name="WordArt 2"/>
          <p:cNvSpPr>
            <a:spLocks noChangeArrowheads="1" noChangeShapeType="1" noTextEdit="1"/>
          </p:cNvSpPr>
          <p:nvPr/>
        </p:nvSpPr>
        <p:spPr bwMode="auto">
          <a:xfrm>
            <a:off x="685800" y="5334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2013 Question 1 - part A</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38916" name="Text Box 3"/>
          <p:cNvSpPr txBox="1">
            <a:spLocks noChangeArrowheads="1"/>
          </p:cNvSpPr>
          <p:nvPr/>
        </p:nvSpPr>
        <p:spPr bwMode="auto">
          <a:xfrm>
            <a:off x="152400" y="2057400"/>
            <a:ext cx="8458200" cy="3786188"/>
          </a:xfrm>
          <a:prstGeom prst="rect">
            <a:avLst/>
          </a:prstGeom>
          <a:noFill/>
          <a:ln w="12700">
            <a:noFill/>
            <a:miter lim="800000"/>
            <a:headEnd type="none" w="sm" len="sm"/>
            <a:tailEnd type="none" w="sm" len="sm"/>
          </a:ln>
        </p:spPr>
        <p:txBody>
          <a:bodyPr>
            <a:spAutoFit/>
          </a:bodyPr>
          <a:lstStyle/>
          <a:p>
            <a:r>
              <a:rPr lang="en-US" sz="2000"/>
              <a:t> </a:t>
            </a:r>
            <a:r>
              <a:rPr lang="en-US" sz="2400"/>
              <a:t>public DownloadInfo getDownloadInfo( String title )</a:t>
            </a:r>
          </a:p>
          <a:p>
            <a:r>
              <a:rPr lang="en-US" sz="2400"/>
              <a:t>  {</a:t>
            </a:r>
          </a:p>
          <a:p>
            <a:r>
              <a:rPr lang="en-US" sz="2400"/>
              <a:t>    DownloadInfo ret = null;</a:t>
            </a:r>
          </a:p>
          <a:p>
            <a:r>
              <a:rPr lang="en-US" sz="2400"/>
              <a:t>    for( DownloadInfo d : downloadList )</a:t>
            </a:r>
          </a:p>
          <a:p>
            <a:r>
              <a:rPr lang="en-US" sz="2400"/>
              <a:t>    {</a:t>
            </a:r>
          </a:p>
          <a:p>
            <a:r>
              <a:rPr lang="en-US" sz="2400"/>
              <a:t>      if( d.getTitle().equals( title ) )</a:t>
            </a:r>
          </a:p>
          <a:p>
            <a:r>
              <a:rPr lang="en-US" sz="2400"/>
              <a:t>        return d;</a:t>
            </a:r>
          </a:p>
          <a:p>
            <a:r>
              <a:rPr lang="en-US" sz="2400"/>
              <a:t>    }</a:t>
            </a:r>
          </a:p>
          <a:p>
            <a:r>
              <a:rPr lang="en-US" sz="2400"/>
              <a:t>    return ret;</a:t>
            </a:r>
          </a:p>
          <a:p>
            <a:r>
              <a:rPr lang="en-US" sz="2400"/>
              <a:t>  }</a:t>
            </a:r>
          </a:p>
        </p:txBody>
      </p:sp>
      <p:sp>
        <p:nvSpPr>
          <p:cNvPr id="38917" name="Text Box 6"/>
          <p:cNvSpPr txBox="1">
            <a:spLocks noChangeArrowheads="1"/>
          </p:cNvSpPr>
          <p:nvPr/>
        </p:nvSpPr>
        <p:spPr bwMode="auto">
          <a:xfrm>
            <a:off x="3878263" y="5888038"/>
            <a:ext cx="4953000" cy="531812"/>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You must know </a:t>
            </a:r>
            <a:r>
              <a:rPr lang="en-US" sz="2800">
                <a:solidFill>
                  <a:srgbClr val="6600CC"/>
                </a:solidFill>
              </a:rPr>
              <a:t>ArrayList</a:t>
            </a:r>
            <a:r>
              <a:rPr lang="en-US" sz="2800">
                <a:solidFill>
                  <a:srgbClr val="009900"/>
                </a:solidFill>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9939" name="WordArt 2"/>
          <p:cNvSpPr>
            <a:spLocks noChangeArrowheads="1" noChangeShapeType="1" noTextEdit="1"/>
          </p:cNvSpPr>
          <p:nvPr/>
        </p:nvSpPr>
        <p:spPr bwMode="auto">
          <a:xfrm>
            <a:off x="685800" y="5334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2013 Question 1 - part B</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39940" name="Text Box 3"/>
          <p:cNvSpPr txBox="1">
            <a:spLocks noChangeArrowheads="1"/>
          </p:cNvSpPr>
          <p:nvPr/>
        </p:nvSpPr>
        <p:spPr bwMode="auto">
          <a:xfrm>
            <a:off x="442913" y="1905000"/>
            <a:ext cx="8472487" cy="4154488"/>
          </a:xfrm>
          <a:prstGeom prst="rect">
            <a:avLst/>
          </a:prstGeom>
          <a:noFill/>
          <a:ln w="12700">
            <a:noFill/>
            <a:miter lim="800000"/>
            <a:headEnd type="none" w="sm" len="sm"/>
            <a:tailEnd type="none" w="sm" len="sm"/>
          </a:ln>
        </p:spPr>
        <p:txBody>
          <a:bodyPr>
            <a:spAutoFit/>
          </a:bodyPr>
          <a:lstStyle/>
          <a:p>
            <a:r>
              <a:rPr lang="en-US" sz="2000"/>
              <a:t> </a:t>
            </a:r>
            <a:r>
              <a:rPr lang="en-US" sz="2400"/>
              <a:t>public void updateDownloads( List&lt;String&gt; titles)</a:t>
            </a:r>
          </a:p>
          <a:p>
            <a:r>
              <a:rPr lang="en-US" sz="2400"/>
              <a:t>  {</a:t>
            </a:r>
          </a:p>
          <a:p>
            <a:r>
              <a:rPr lang="en-US" sz="2400"/>
              <a:t>    for( String s : titles )</a:t>
            </a:r>
          </a:p>
          <a:p>
            <a:r>
              <a:rPr lang="en-US" sz="2400"/>
              <a:t>    {</a:t>
            </a:r>
          </a:p>
          <a:p>
            <a:r>
              <a:rPr lang="en-US" sz="2400"/>
              <a:t>      DownloadInfo d = getDownloadInfo( s );</a:t>
            </a:r>
          </a:p>
          <a:p>
            <a:r>
              <a:rPr lang="en-US" sz="2400"/>
              <a:t>      if( d == null )</a:t>
            </a:r>
          </a:p>
          <a:p>
            <a:r>
              <a:rPr lang="en-US" sz="2400"/>
              <a:t>        downloadList.add( new DownloadInfo( s ) );</a:t>
            </a:r>
          </a:p>
          <a:p>
            <a:r>
              <a:rPr lang="en-US" sz="2400"/>
              <a:t>      else</a:t>
            </a:r>
          </a:p>
          <a:p>
            <a:r>
              <a:rPr lang="en-US" sz="2400"/>
              <a:t>        d.incrementTimesDownloaded();</a:t>
            </a:r>
          </a:p>
          <a:p>
            <a:r>
              <a:rPr lang="en-US" sz="2400"/>
              <a:t>    }</a:t>
            </a:r>
          </a:p>
          <a:p>
            <a:r>
              <a:rPr lang="en-US" sz="2400"/>
              <a:t>  }</a:t>
            </a:r>
          </a:p>
        </p:txBody>
      </p:sp>
      <p:sp>
        <p:nvSpPr>
          <p:cNvPr id="39941" name="Text Box 5"/>
          <p:cNvSpPr txBox="1">
            <a:spLocks noChangeArrowheads="1"/>
          </p:cNvSpPr>
          <p:nvPr/>
        </p:nvSpPr>
        <p:spPr bwMode="auto">
          <a:xfrm>
            <a:off x="3935413" y="5888038"/>
            <a:ext cx="4953000" cy="531812"/>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You must know </a:t>
            </a:r>
            <a:r>
              <a:rPr lang="en-US" sz="2800">
                <a:solidFill>
                  <a:srgbClr val="6600CC"/>
                </a:solidFill>
              </a:rPr>
              <a:t>ArrayList</a:t>
            </a:r>
            <a:r>
              <a:rPr lang="en-US" sz="2800">
                <a:solidFill>
                  <a:srgbClr val="009900"/>
                </a:solidFill>
              </a:rPr>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53252" name="Text Box 3"/>
          <p:cNvSpPr txBox="1">
            <a:spLocks noChangeArrowheads="1"/>
          </p:cNvSpPr>
          <p:nvPr/>
        </p:nvSpPr>
        <p:spPr bwMode="auto">
          <a:xfrm>
            <a:off x="1219200" y="1981200"/>
            <a:ext cx="6858000" cy="1373188"/>
          </a:xfrm>
          <a:prstGeom prst="rect">
            <a:avLst/>
          </a:prstGeom>
          <a:noFill/>
          <a:ln w="12700">
            <a:noFill/>
            <a:miter lim="800000"/>
            <a:headEnd type="none" w="sm" len="sm"/>
            <a:tailEnd type="none" w="sm" len="sm"/>
          </a:ln>
        </p:spPr>
        <p:txBody>
          <a:bodyPr>
            <a:spAutoFit/>
          </a:bodyPr>
          <a:lstStyle/>
          <a:p>
            <a:pPr>
              <a:spcBef>
                <a:spcPct val="50000"/>
              </a:spcBef>
            </a:pPr>
            <a:r>
              <a:rPr lang="en-US" sz="2800"/>
              <a:t>One question on the A test free response is usually a random question that is hard to predict.</a:t>
            </a:r>
          </a:p>
        </p:txBody>
      </p:sp>
      <p:pic>
        <p:nvPicPr>
          <p:cNvPr id="53253" name="Picture 5" descr="bd06670_[1]"/>
          <p:cNvPicPr>
            <a:picLocks noChangeAspect="1" noChangeArrowheads="1"/>
          </p:cNvPicPr>
          <p:nvPr/>
        </p:nvPicPr>
        <p:blipFill>
          <a:blip r:embed="rId3" cstate="print"/>
          <a:srcRect/>
          <a:stretch>
            <a:fillRect/>
          </a:stretch>
        </p:blipFill>
        <p:spPr bwMode="auto">
          <a:xfrm>
            <a:off x="1752600" y="4038600"/>
            <a:ext cx="1792288" cy="1798638"/>
          </a:xfrm>
          <a:prstGeom prst="rect">
            <a:avLst/>
          </a:prstGeom>
          <a:noFill/>
          <a:ln w="9525">
            <a:noFill/>
            <a:miter lim="800000"/>
            <a:headEnd/>
            <a:tailEnd/>
          </a:ln>
        </p:spPr>
      </p:pic>
      <p:sp>
        <p:nvSpPr>
          <p:cNvPr id="53254" name="Text Box 6"/>
          <p:cNvSpPr txBox="1">
            <a:spLocks noChangeArrowheads="1"/>
          </p:cNvSpPr>
          <p:nvPr/>
        </p:nvSpPr>
        <p:spPr bwMode="auto">
          <a:xfrm>
            <a:off x="5486400" y="3962400"/>
            <a:ext cx="2743200" cy="1385888"/>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CustomerSort</a:t>
            </a:r>
            <a:br>
              <a:rPr lang="en-US" sz="2800">
                <a:solidFill>
                  <a:srgbClr val="009900"/>
                </a:solidFill>
              </a:rPr>
            </a:br>
            <a:r>
              <a:rPr lang="en-US" sz="2800">
                <a:solidFill>
                  <a:srgbClr val="009900"/>
                </a:solidFill>
              </a:rPr>
              <a:t>Robot</a:t>
            </a:r>
            <a:br>
              <a:rPr lang="en-US" sz="2800">
                <a:solidFill>
                  <a:srgbClr val="009900"/>
                </a:solidFill>
              </a:rPr>
            </a:br>
            <a:r>
              <a:rPr lang="en-US" sz="2800">
                <a:solidFill>
                  <a:srgbClr val="009900"/>
                </a:solidFill>
              </a:rPr>
              <a:t>Reservation</a:t>
            </a:r>
          </a:p>
        </p:txBody>
      </p:sp>
      <p:sp>
        <p:nvSpPr>
          <p:cNvPr id="7" name="Rectangle 6"/>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Hodge </a:t>
            </a:r>
            <a:r>
              <a:rPr lang="en-US" sz="5400" dirty="0" err="1"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Podge</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2"/>
          </p:nvPr>
        </p:nvSpPr>
        <p:spPr>
          <a:xfrm>
            <a:off x="3048000" y="6248400"/>
            <a:ext cx="2895600" cy="457200"/>
          </a:xfrm>
        </p:spPr>
        <p:txBody>
          <a:bodyPr/>
          <a:lstStyle/>
          <a:p>
            <a:pPr>
              <a:defRPr/>
            </a:pPr>
            <a:endParaRPr lang="en-US" b="0" smtClean="0">
              <a:latin typeface="+mn-lt"/>
            </a:endParaRPr>
          </a:p>
          <a:p>
            <a:pPr>
              <a:defRPr/>
            </a:pPr>
            <a:endParaRPr lang="en-US" b="0" smtClean="0">
              <a:latin typeface="+mn-lt"/>
            </a:endParaRPr>
          </a:p>
          <a:p>
            <a:pPr>
              <a:defRPr/>
            </a:pPr>
            <a:endParaRPr lang="en-US" b="0" smtClean="0">
              <a:latin typeface="+mn-lt"/>
            </a:endParaRPr>
          </a:p>
          <a:p>
            <a:pPr>
              <a:defRPr/>
            </a:pPr>
            <a:r>
              <a:rPr lang="en-US" b="0" smtClean="0">
                <a:latin typeface="+mn-lt"/>
              </a:rPr>
              <a:t>© A+ Computer Science  -  www.apluscompsci.com</a:t>
            </a:r>
            <a:endParaRPr lang="en-US" b="0">
              <a:latin typeface="+mn-lt"/>
            </a:endParaRPr>
          </a:p>
        </p:txBody>
      </p:sp>
      <p:sp>
        <p:nvSpPr>
          <p:cNvPr id="3" name="Footer Placeholder 3"/>
          <p:cNvSpPr txBox="1">
            <a:spLocks/>
          </p:cNvSpPr>
          <p:nvPr/>
        </p:nvSpPr>
        <p:spPr bwMode="auto">
          <a:xfrm>
            <a:off x="6553200" y="6248400"/>
            <a:ext cx="1905000" cy="457200"/>
          </a:xfrm>
          <a:prstGeom prst="rect">
            <a:avLst/>
          </a:prstGeom>
          <a:noFill/>
          <a:ln w="9525">
            <a:noFill/>
            <a:miter lim="800000"/>
            <a:headEnd/>
            <a:tailEnd/>
          </a:ln>
          <a:effectLst/>
        </p:spPr>
        <p:txBody>
          <a:bodyPr/>
          <a:lstStyle/>
          <a:p>
            <a:pPr algn="r" eaLnBrk="1" hangingPunct="1">
              <a:defRPr/>
            </a:pPr>
            <a:endParaRPr lang="en-US" sz="1400" b="0">
              <a:latin typeface="Times New Roman" pitchFamily="18" charset="0"/>
            </a:endParaRPr>
          </a:p>
          <a:p>
            <a:pPr algn="r" eaLnBrk="1" hangingPunct="1">
              <a:defRPr/>
            </a:pPr>
            <a:endParaRPr lang="en-US" sz="1400" b="0">
              <a:latin typeface="+mn-lt"/>
            </a:endParaRPr>
          </a:p>
          <a:p>
            <a:pPr algn="r" eaLnBrk="1" hangingPunct="1">
              <a:defRPr/>
            </a:pPr>
            <a:endParaRPr lang="en-US" sz="1400" b="0">
              <a:latin typeface="+mn-lt"/>
            </a:endParaRPr>
          </a:p>
          <a:p>
            <a:pPr algn="r" eaLnBrk="1" hangingPunct="1">
              <a:defRPr/>
            </a:pPr>
            <a:r>
              <a:rPr lang="en-US" sz="1400" b="0">
                <a:latin typeface="+mn-lt"/>
              </a:rPr>
              <a:t>© A+ Computer Science  -  www.apluscompsci.com</a:t>
            </a:r>
          </a:p>
        </p:txBody>
      </p:sp>
      <p:sp>
        <p:nvSpPr>
          <p:cNvPr id="4" name="Text Box 2"/>
          <p:cNvSpPr txBox="1">
            <a:spLocks noChangeArrowheads="1"/>
          </p:cNvSpPr>
          <p:nvPr/>
        </p:nvSpPr>
        <p:spPr bwMode="auto">
          <a:xfrm>
            <a:off x="0" y="2209800"/>
            <a:ext cx="8839200" cy="4032250"/>
          </a:xfrm>
          <a:prstGeom prst="rect">
            <a:avLst/>
          </a:prstGeom>
          <a:noFill/>
          <a:ln w="12700">
            <a:noFill/>
            <a:miter lim="800000"/>
            <a:headEnd type="none" w="sm" len="sm"/>
            <a:tailEnd type="none" w="sm" len="sm"/>
          </a:ln>
        </p:spPr>
        <p:txBody>
          <a:bodyPr>
            <a:spAutoFit/>
          </a:bodyPr>
          <a:lstStyle/>
          <a:p>
            <a:pPr algn="ctr">
              <a:spcBef>
                <a:spcPct val="50000"/>
              </a:spcBef>
              <a:defRPr/>
            </a:pPr>
            <a:r>
              <a:rPr lang="en-US" sz="4400" dirty="0"/>
              <a:t>Visit us at </a:t>
            </a:r>
            <a:br>
              <a:rPr lang="en-US" sz="4400" dirty="0"/>
            </a:br>
            <a:r>
              <a:rPr lang="en-US" sz="3600" dirty="0">
                <a:solidFill>
                  <a:srgbClr val="0070C0"/>
                </a:solidFill>
                <a:hlinkClick r:id="rId2"/>
              </a:rPr>
              <a:t>www.apluscompsci.com</a:t>
            </a:r>
            <a:r>
              <a:rPr lang="en-US" sz="3600" dirty="0">
                <a:solidFill>
                  <a:schemeClr val="accent2">
                    <a:lumMod val="75000"/>
                  </a:schemeClr>
                </a:solidFill>
              </a:rPr>
              <a:t/>
            </a:r>
            <a:br>
              <a:rPr lang="en-US" sz="3600" dirty="0">
                <a:solidFill>
                  <a:schemeClr val="accent2">
                    <a:lumMod val="75000"/>
                  </a:schemeClr>
                </a:solidFill>
              </a:rPr>
            </a:br>
            <a:r>
              <a:rPr lang="en-US" sz="3600" dirty="0"/>
              <a:t/>
            </a:r>
            <a:br>
              <a:rPr lang="en-US" sz="3600" dirty="0"/>
            </a:br>
            <a:r>
              <a:rPr lang="en-US" sz="2000" dirty="0"/>
              <a:t>Full Curriculum Solutions</a:t>
            </a:r>
          </a:p>
          <a:p>
            <a:pPr algn="ctr">
              <a:spcBef>
                <a:spcPct val="50000"/>
              </a:spcBef>
              <a:defRPr/>
            </a:pPr>
            <a:r>
              <a:rPr lang="en-US" sz="2000" dirty="0"/>
              <a:t>M/C Review Question Banks</a:t>
            </a:r>
          </a:p>
          <a:p>
            <a:pPr algn="ctr">
              <a:spcBef>
                <a:spcPct val="50000"/>
              </a:spcBef>
              <a:defRPr/>
            </a:pPr>
            <a:r>
              <a:rPr lang="en-US" sz="2000" dirty="0"/>
              <a:t>Live Programming Problems</a:t>
            </a:r>
          </a:p>
          <a:p>
            <a:pPr algn="ctr">
              <a:spcBef>
                <a:spcPct val="50000"/>
              </a:spcBef>
              <a:defRPr/>
            </a:pPr>
            <a:r>
              <a:rPr lang="en-US" sz="2000" dirty="0"/>
              <a:t>Tons of great content!</a:t>
            </a:r>
          </a:p>
          <a:p>
            <a:pPr algn="ctr">
              <a:spcBef>
                <a:spcPct val="50000"/>
              </a:spcBef>
              <a:defRPr/>
            </a:pPr>
            <a:r>
              <a:rPr lang="en-US" sz="2000" dirty="0">
                <a:hlinkClick r:id="rId3"/>
              </a:rPr>
              <a:t>www.facebook.com/APlusComputerScience</a:t>
            </a:r>
            <a:endParaRPr lang="en-US" sz="2000" dirty="0"/>
          </a:p>
        </p:txBody>
      </p:sp>
      <p:sp>
        <p:nvSpPr>
          <p:cNvPr id="6" name="Rectangle 5"/>
          <p:cNvSpPr/>
          <p:nvPr/>
        </p:nvSpPr>
        <p:spPr>
          <a:xfrm>
            <a:off x="0" y="228600"/>
            <a:ext cx="9144000" cy="1754326"/>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Provided by </a:t>
            </a:r>
          </a:p>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 Computer Science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54276" name="Text Box 3"/>
          <p:cNvSpPr txBox="1">
            <a:spLocks noChangeArrowheads="1"/>
          </p:cNvSpPr>
          <p:nvPr/>
        </p:nvSpPr>
        <p:spPr bwMode="auto">
          <a:xfrm>
            <a:off x="1219200" y="1981200"/>
            <a:ext cx="6858000" cy="519113"/>
          </a:xfrm>
          <a:prstGeom prst="rect">
            <a:avLst/>
          </a:prstGeom>
          <a:noFill/>
          <a:ln w="12700">
            <a:noFill/>
            <a:miter lim="800000"/>
            <a:headEnd type="none" w="sm" len="sm"/>
            <a:tailEnd type="none" w="sm" len="sm"/>
          </a:ln>
        </p:spPr>
        <p:txBody>
          <a:bodyPr>
            <a:spAutoFit/>
          </a:bodyPr>
          <a:lstStyle/>
          <a:p>
            <a:pPr>
              <a:spcBef>
                <a:spcPct val="50000"/>
              </a:spcBef>
            </a:pPr>
            <a:endParaRPr lang="en-US" sz="2800"/>
          </a:p>
        </p:txBody>
      </p:sp>
      <p:sp>
        <p:nvSpPr>
          <p:cNvPr id="54277" name="Text Box 5"/>
          <p:cNvSpPr txBox="1">
            <a:spLocks noChangeArrowheads="1"/>
          </p:cNvSpPr>
          <p:nvPr/>
        </p:nvSpPr>
        <p:spPr bwMode="auto">
          <a:xfrm>
            <a:off x="1219200" y="1981200"/>
            <a:ext cx="6858000" cy="1373188"/>
          </a:xfrm>
          <a:prstGeom prst="rect">
            <a:avLst/>
          </a:prstGeom>
          <a:noFill/>
          <a:ln w="12700">
            <a:noFill/>
            <a:miter lim="800000"/>
            <a:headEnd type="none" w="sm" len="sm"/>
            <a:tailEnd type="none" w="sm" len="sm"/>
          </a:ln>
        </p:spPr>
        <p:txBody>
          <a:bodyPr>
            <a:spAutoFit/>
          </a:bodyPr>
          <a:lstStyle/>
          <a:p>
            <a:pPr>
              <a:spcBef>
                <a:spcPct val="50000"/>
              </a:spcBef>
            </a:pPr>
            <a:r>
              <a:rPr lang="en-US" sz="2800"/>
              <a:t>This question usually involves an array and many times has sorting and searching components.</a:t>
            </a:r>
          </a:p>
        </p:txBody>
      </p:sp>
      <p:pic>
        <p:nvPicPr>
          <p:cNvPr id="54278" name="Picture 6" descr="j0431520[1]"/>
          <p:cNvPicPr>
            <a:picLocks noChangeAspect="1" noChangeArrowheads="1"/>
          </p:cNvPicPr>
          <p:nvPr/>
        </p:nvPicPr>
        <p:blipFill>
          <a:blip r:embed="rId3" cstate="print"/>
          <a:srcRect/>
          <a:stretch>
            <a:fillRect/>
          </a:stretch>
        </p:blipFill>
        <p:spPr bwMode="auto">
          <a:xfrm>
            <a:off x="1524000" y="3962400"/>
            <a:ext cx="1828800" cy="1828800"/>
          </a:xfrm>
          <a:prstGeom prst="rect">
            <a:avLst/>
          </a:prstGeom>
          <a:noFill/>
          <a:ln w="9525">
            <a:noFill/>
            <a:miter lim="800000"/>
            <a:headEnd/>
            <a:tailEnd/>
          </a:ln>
        </p:spPr>
      </p:pic>
      <p:sp>
        <p:nvSpPr>
          <p:cNvPr id="7" name="Rectangle 6"/>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Hodge </a:t>
            </a:r>
            <a:r>
              <a:rPr lang="en-US" sz="5400" dirty="0" err="1"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Podge</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74755" name="Text Box 2"/>
          <p:cNvSpPr txBox="1">
            <a:spLocks noChangeArrowheads="1"/>
          </p:cNvSpPr>
          <p:nvPr/>
        </p:nvSpPr>
        <p:spPr bwMode="auto">
          <a:xfrm>
            <a:off x="1584325" y="2895600"/>
            <a:ext cx="6797675" cy="519113"/>
          </a:xfrm>
          <a:prstGeom prst="rect">
            <a:avLst/>
          </a:prstGeom>
          <a:noFill/>
          <a:ln w="12700">
            <a:noFill/>
            <a:miter lim="800000"/>
            <a:headEnd type="none" w="sm" len="sm"/>
            <a:tailEnd type="none" w="sm" len="sm"/>
          </a:ln>
        </p:spPr>
        <p:txBody>
          <a:bodyPr>
            <a:spAutoFit/>
          </a:bodyPr>
          <a:lstStyle/>
          <a:p>
            <a:pPr eaLnBrk="1" hangingPunct="1"/>
            <a:r>
              <a:rPr lang="en-US" sz="2800"/>
              <a:t>0  </a:t>
            </a:r>
            <a:r>
              <a:rPr lang="en-US" sz="2800">
                <a:solidFill>
                  <a:srgbClr val="0000CC"/>
                </a:solidFill>
              </a:rPr>
              <a:t>  </a:t>
            </a:r>
            <a:r>
              <a:rPr lang="en-US" sz="2800"/>
              <a:t>1     2    3    4    5	    6	  7    8    9</a:t>
            </a:r>
          </a:p>
        </p:txBody>
      </p:sp>
      <p:sp>
        <p:nvSpPr>
          <p:cNvPr id="74756" name="Text Box 3"/>
          <p:cNvSpPr txBox="1">
            <a:spLocks noChangeArrowheads="1"/>
          </p:cNvSpPr>
          <p:nvPr/>
        </p:nvSpPr>
        <p:spPr bwMode="auto">
          <a:xfrm>
            <a:off x="228600" y="3581400"/>
            <a:ext cx="1160463" cy="519113"/>
          </a:xfrm>
          <a:prstGeom prst="rect">
            <a:avLst/>
          </a:prstGeom>
          <a:noFill/>
          <a:ln w="12700">
            <a:noFill/>
            <a:miter lim="800000"/>
            <a:headEnd type="none" w="sm" len="sm"/>
            <a:tailEnd type="none" w="sm" len="sm"/>
          </a:ln>
        </p:spPr>
        <p:txBody>
          <a:bodyPr wrap="none">
            <a:spAutoFit/>
          </a:bodyPr>
          <a:lstStyle/>
          <a:p>
            <a:pPr eaLnBrk="1" hangingPunct="1"/>
            <a:r>
              <a:rPr lang="en-US" sz="2800"/>
              <a:t>nums</a:t>
            </a:r>
          </a:p>
        </p:txBody>
      </p:sp>
      <p:sp>
        <p:nvSpPr>
          <p:cNvPr id="74757" name="Text Box 4"/>
          <p:cNvSpPr txBox="1">
            <a:spLocks noChangeArrowheads="1"/>
          </p:cNvSpPr>
          <p:nvPr/>
        </p:nvSpPr>
        <p:spPr bwMode="auto">
          <a:xfrm>
            <a:off x="1828800" y="5715000"/>
            <a:ext cx="184150" cy="946150"/>
          </a:xfrm>
          <a:prstGeom prst="rect">
            <a:avLst/>
          </a:prstGeom>
          <a:noFill/>
          <a:ln w="12700">
            <a:noFill/>
            <a:miter lim="800000"/>
            <a:headEnd type="none" w="sm" len="sm"/>
            <a:tailEnd type="none" w="sm" len="sm"/>
          </a:ln>
        </p:spPr>
        <p:txBody>
          <a:bodyPr wrap="none">
            <a:spAutoFit/>
          </a:bodyPr>
          <a:lstStyle/>
          <a:p>
            <a:pPr eaLnBrk="1" hangingPunct="1"/>
            <a:endParaRPr lang="en-US" sz="2800">
              <a:solidFill>
                <a:srgbClr val="FF0000"/>
              </a:solidFill>
            </a:endParaRPr>
          </a:p>
          <a:p>
            <a:pPr eaLnBrk="1" hangingPunct="1"/>
            <a:endParaRPr lang="en-US" sz="2800">
              <a:solidFill>
                <a:srgbClr val="FF0000"/>
              </a:solidFill>
            </a:endParaRPr>
          </a:p>
        </p:txBody>
      </p:sp>
      <p:graphicFrame>
        <p:nvGraphicFramePr>
          <p:cNvPr id="201734" name="Group 6"/>
          <p:cNvGraphicFramePr>
            <a:graphicFrameLocks noGrp="1"/>
          </p:cNvGraphicFramePr>
          <p:nvPr/>
        </p:nvGraphicFramePr>
        <p:xfrm>
          <a:off x="1447800" y="3581400"/>
          <a:ext cx="6781800" cy="584200"/>
        </p:xfrm>
        <a:graphic>
          <a:graphicData uri="http://schemas.openxmlformats.org/drawingml/2006/table">
            <a:tbl>
              <a:tblPr/>
              <a:tblGrid>
                <a:gridCol w="677863"/>
                <a:gridCol w="677862"/>
                <a:gridCol w="679450"/>
                <a:gridCol w="677863"/>
                <a:gridCol w="677862"/>
                <a:gridCol w="677863"/>
                <a:gridCol w="677862"/>
                <a:gridCol w="679450"/>
                <a:gridCol w="677863"/>
                <a:gridCol w="677862"/>
              </a:tblGrid>
              <a:tr h="584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74782" name="Text Box 30"/>
          <p:cNvSpPr txBox="1">
            <a:spLocks noChangeArrowheads="1"/>
          </p:cNvSpPr>
          <p:nvPr/>
        </p:nvSpPr>
        <p:spPr bwMode="auto">
          <a:xfrm>
            <a:off x="1066800" y="1981200"/>
            <a:ext cx="7704138" cy="519113"/>
          </a:xfrm>
          <a:prstGeom prst="rect">
            <a:avLst/>
          </a:prstGeom>
          <a:noFill/>
          <a:ln w="12700">
            <a:noFill/>
            <a:miter lim="800000"/>
            <a:headEnd type="none" w="sm" len="sm"/>
            <a:tailEnd type="none" w="sm" len="sm"/>
          </a:ln>
        </p:spPr>
        <p:txBody>
          <a:bodyPr wrap="none">
            <a:spAutoFit/>
          </a:bodyPr>
          <a:lstStyle/>
          <a:p>
            <a:pPr eaLnBrk="1" hangingPunct="1"/>
            <a:r>
              <a:rPr lang="en-US" sz="2800"/>
              <a:t>int[] nums = new int[10];    	</a:t>
            </a:r>
            <a:r>
              <a:rPr lang="en-US" sz="2000">
                <a:solidFill>
                  <a:srgbClr val="009900"/>
                </a:solidFill>
              </a:rPr>
              <a:t>//Java int array</a:t>
            </a:r>
          </a:p>
        </p:txBody>
      </p:sp>
      <p:sp>
        <p:nvSpPr>
          <p:cNvPr id="74783" name="Text Box 31"/>
          <p:cNvSpPr txBox="1">
            <a:spLocks noChangeArrowheads="1"/>
          </p:cNvSpPr>
          <p:nvPr/>
        </p:nvSpPr>
        <p:spPr bwMode="auto">
          <a:xfrm>
            <a:off x="990600" y="4724400"/>
            <a:ext cx="7391400" cy="1385888"/>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An array is a group of items all of the same type which are accessed through a single identifier.</a:t>
            </a:r>
            <a:endParaRPr lang="en-US" sz="2800"/>
          </a:p>
        </p:txBody>
      </p:sp>
      <p:sp>
        <p:nvSpPr>
          <p:cNvPr id="10" name="Rectangle 9"/>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Hodge </a:t>
            </a:r>
            <a:r>
              <a:rPr lang="en-US" sz="5400" dirty="0" err="1"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Podge</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75779" name="Text Box 2"/>
          <p:cNvSpPr txBox="1">
            <a:spLocks noChangeArrowheads="1"/>
          </p:cNvSpPr>
          <p:nvPr/>
        </p:nvSpPr>
        <p:spPr bwMode="auto">
          <a:xfrm>
            <a:off x="1905000" y="2895600"/>
            <a:ext cx="5611813" cy="519113"/>
          </a:xfrm>
          <a:prstGeom prst="rect">
            <a:avLst/>
          </a:prstGeom>
          <a:noFill/>
          <a:ln w="12700">
            <a:noFill/>
            <a:miter lim="800000"/>
            <a:headEnd type="none" w="sm" len="sm"/>
            <a:tailEnd type="none" w="sm" len="sm"/>
          </a:ln>
        </p:spPr>
        <p:txBody>
          <a:bodyPr wrap="none">
            <a:spAutoFit/>
          </a:bodyPr>
          <a:lstStyle/>
          <a:p>
            <a:pPr eaLnBrk="1" hangingPunct="1"/>
            <a:r>
              <a:rPr lang="en-US" sz="2800"/>
              <a:t> 0	1      2      3      4      5	      6</a:t>
            </a:r>
          </a:p>
        </p:txBody>
      </p:sp>
      <p:sp>
        <p:nvSpPr>
          <p:cNvPr id="75780" name="Text Box 3"/>
          <p:cNvSpPr txBox="1">
            <a:spLocks noChangeArrowheads="1"/>
          </p:cNvSpPr>
          <p:nvPr/>
        </p:nvSpPr>
        <p:spPr bwMode="auto">
          <a:xfrm>
            <a:off x="990600" y="3429000"/>
            <a:ext cx="628650" cy="641350"/>
          </a:xfrm>
          <a:prstGeom prst="rect">
            <a:avLst/>
          </a:prstGeom>
          <a:noFill/>
          <a:ln w="12700">
            <a:noFill/>
            <a:miter lim="800000"/>
            <a:headEnd type="none" w="sm" len="sm"/>
            <a:tailEnd type="none" w="sm" len="sm"/>
          </a:ln>
        </p:spPr>
        <p:txBody>
          <a:bodyPr wrap="none">
            <a:spAutoFit/>
          </a:bodyPr>
          <a:lstStyle/>
          <a:p>
            <a:pPr eaLnBrk="1" hangingPunct="1"/>
            <a:r>
              <a:rPr lang="en-US" sz="2800"/>
              <a:t>  </a:t>
            </a:r>
            <a:r>
              <a:rPr lang="en-US" sz="3600"/>
              <a:t>s</a:t>
            </a:r>
            <a:endParaRPr lang="en-US" sz="2800"/>
          </a:p>
        </p:txBody>
      </p:sp>
      <p:sp>
        <p:nvSpPr>
          <p:cNvPr id="75781" name="Text Box 4"/>
          <p:cNvSpPr txBox="1">
            <a:spLocks noChangeArrowheads="1"/>
          </p:cNvSpPr>
          <p:nvPr/>
        </p:nvSpPr>
        <p:spPr bwMode="auto">
          <a:xfrm>
            <a:off x="2057400" y="1828800"/>
            <a:ext cx="5151438" cy="579438"/>
          </a:xfrm>
          <a:prstGeom prst="rect">
            <a:avLst/>
          </a:prstGeom>
          <a:noFill/>
          <a:ln w="12700">
            <a:noFill/>
            <a:miter lim="800000"/>
            <a:headEnd type="none" w="sm" len="sm"/>
            <a:tailEnd type="none" w="sm" len="sm"/>
          </a:ln>
        </p:spPr>
        <p:txBody>
          <a:bodyPr wrap="none">
            <a:spAutoFit/>
          </a:bodyPr>
          <a:lstStyle/>
          <a:p>
            <a:pPr eaLnBrk="1" hangingPunct="1"/>
            <a:r>
              <a:rPr lang="en-US" sz="3200"/>
              <a:t>String s = "compsci";</a:t>
            </a:r>
            <a:r>
              <a:rPr lang="en-US" sz="2800"/>
              <a:t>      </a:t>
            </a:r>
          </a:p>
        </p:txBody>
      </p:sp>
      <p:sp>
        <p:nvSpPr>
          <p:cNvPr id="75782" name="Text Box 5"/>
          <p:cNvSpPr txBox="1">
            <a:spLocks noChangeArrowheads="1"/>
          </p:cNvSpPr>
          <p:nvPr/>
        </p:nvSpPr>
        <p:spPr bwMode="auto">
          <a:xfrm>
            <a:off x="762000" y="4724400"/>
            <a:ext cx="7948613" cy="958850"/>
          </a:xfrm>
          <a:prstGeom prst="rect">
            <a:avLst/>
          </a:prstGeom>
          <a:noFill/>
          <a:ln w="12700">
            <a:solidFill>
              <a:srgbClr val="0000FF"/>
            </a:solidFill>
            <a:miter lim="800000"/>
            <a:headEnd type="none" w="sm" len="sm"/>
            <a:tailEnd type="none" w="sm" len="sm"/>
          </a:ln>
        </p:spPr>
        <p:txBody>
          <a:bodyPr wrap="none">
            <a:spAutoFit/>
          </a:bodyPr>
          <a:lstStyle/>
          <a:p>
            <a:pPr eaLnBrk="1" hangingPunct="1"/>
            <a:r>
              <a:rPr lang="en-US" sz="2800">
                <a:solidFill>
                  <a:srgbClr val="0000CC"/>
                </a:solidFill>
              </a:rPr>
              <a:t>A string is a group of characters.</a:t>
            </a:r>
          </a:p>
          <a:p>
            <a:pPr eaLnBrk="1" hangingPunct="1"/>
            <a:r>
              <a:rPr lang="en-US" sz="2800">
                <a:solidFill>
                  <a:srgbClr val="0000CC"/>
                </a:solidFill>
              </a:rPr>
              <a:t>The first character in the group is at spot 0.</a:t>
            </a:r>
          </a:p>
        </p:txBody>
      </p:sp>
      <p:graphicFrame>
        <p:nvGraphicFramePr>
          <p:cNvPr id="372742" name="Group 6"/>
          <p:cNvGraphicFramePr>
            <a:graphicFrameLocks noGrp="1"/>
          </p:cNvGraphicFramePr>
          <p:nvPr/>
        </p:nvGraphicFramePr>
        <p:xfrm>
          <a:off x="1752600" y="3505200"/>
          <a:ext cx="6019800" cy="609600"/>
        </p:xfrm>
        <a:graphic>
          <a:graphicData uri="http://schemas.openxmlformats.org/drawingml/2006/table">
            <a:tbl>
              <a:tblPr/>
              <a:tblGrid>
                <a:gridCol w="860425"/>
                <a:gridCol w="858838"/>
                <a:gridCol w="860425"/>
                <a:gridCol w="860425"/>
                <a:gridCol w="860425"/>
                <a:gridCol w="858837"/>
                <a:gridCol w="860425"/>
              </a:tblGrid>
              <a:tr h="6096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o</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c</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CC">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i</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CCFFCC">
                        <a:alpha val="50000"/>
                      </a:srgbClr>
                    </a:solidFill>
                  </a:tcPr>
                </a:tc>
              </a:tr>
            </a:tbl>
          </a:graphicData>
        </a:graphic>
      </p:graphicFrame>
      <p:sp>
        <p:nvSpPr>
          <p:cNvPr id="9" name="Rectangle 8"/>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Hodge </a:t>
            </a:r>
            <a:r>
              <a:rPr lang="en-US" sz="5400" dirty="0" err="1"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Podge</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graphicFrame>
        <p:nvGraphicFramePr>
          <p:cNvPr id="370690" name="Group 2"/>
          <p:cNvGraphicFramePr>
            <a:graphicFrameLocks noGrp="1"/>
          </p:cNvGraphicFramePr>
          <p:nvPr/>
        </p:nvGraphicFramePr>
        <p:xfrm>
          <a:off x="609600" y="304800"/>
          <a:ext cx="8077200" cy="5864228"/>
        </p:xfrm>
        <a:graphic>
          <a:graphicData uri="http://schemas.openxmlformats.org/drawingml/2006/table">
            <a:tbl>
              <a:tblPr/>
              <a:tblGrid>
                <a:gridCol w="2133600"/>
                <a:gridCol w="5943600"/>
              </a:tblGrid>
              <a:tr h="1476101">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3600" b="1" i="0" u="none" strike="noStrike" cap="none" normalizeH="0" baseline="0" smtClean="0">
                          <a:ln>
                            <a:noFill/>
                          </a:ln>
                          <a:solidFill>
                            <a:srgbClr val="FF0000"/>
                          </a:solidFill>
                          <a:effectLst/>
                          <a:latin typeface="Tahoma" pitchFamily="34" charset="0"/>
                        </a:rPr>
                        <a:t>String</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6600"/>
                          </a:solidFill>
                          <a:effectLst/>
                          <a:latin typeface="Tahoma" pitchFamily="34" charset="0"/>
                        </a:rPr>
                        <a:t>frequently used methods</a:t>
                      </a:r>
                    </a:p>
                  </a:txBody>
                  <a:tcPr marT="45712" marB="45712"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hMerge="1">
                  <a:txBody>
                    <a:bodyPr/>
                    <a:lstStyle/>
                    <a:p>
                      <a:endParaRPr lang="en-US"/>
                    </a:p>
                  </a:txBody>
                  <a:tcPr/>
                </a:tc>
              </a:tr>
              <a:tr h="68408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Name</a:t>
                      </a:r>
                    </a:p>
                  </a:txBody>
                  <a:tcPr marT="45712" marB="4571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Use</a:t>
                      </a:r>
                    </a:p>
                  </a:txBody>
                  <a:tcPr marT="45712" marB="4571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r>
              <a:tr h="701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substring(x,y)</a:t>
                      </a:r>
                    </a:p>
                  </a:txBody>
                  <a:tcPr marT="45712" marB="4571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a section of the string from x to y not including y</a:t>
                      </a:r>
                    </a:p>
                  </a:txBody>
                  <a:tcPr marT="45712" marB="4571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01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substring(x)</a:t>
                      </a:r>
                    </a:p>
                  </a:txBody>
                  <a:tcPr marT="45712" marB="4571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a section of the string from x to length-1</a:t>
                      </a:r>
                    </a:p>
                  </a:txBody>
                  <a:tcPr marT="45712" marB="4571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76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length()</a:t>
                      </a:r>
                    </a:p>
                  </a:txBody>
                  <a:tcPr marT="45712" marB="4571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 of chars</a:t>
                      </a:r>
                    </a:p>
                  </a:txBody>
                  <a:tcPr marT="45712" marB="4571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917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charAt(x)</a:t>
                      </a:r>
                    </a:p>
                  </a:txBody>
                  <a:tcPr marT="45712" marB="4571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char at spot x</a:t>
                      </a:r>
                    </a:p>
                  </a:txBody>
                  <a:tcPr marT="45712" marB="4571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01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indexOf(c)</a:t>
                      </a:r>
                    </a:p>
                  </a:txBody>
                  <a:tcPr marT="45712" marB="4571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loc of char c in the string, searching from spot 0 to spot length-1</a:t>
                      </a:r>
                    </a:p>
                  </a:txBody>
                  <a:tcPr marT="45712" marB="4571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010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lastIndexOf(c)</a:t>
                      </a:r>
                    </a:p>
                  </a:txBody>
                  <a:tcPr marT="45712" marB="4571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the loc of char c in the string, searching from spot length-1 to spot 0</a:t>
                      </a:r>
                    </a:p>
                  </a:txBody>
                  <a:tcPr marT="45712" marB="4571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graphicFrame>
        <p:nvGraphicFramePr>
          <p:cNvPr id="374786" name="Group 2"/>
          <p:cNvGraphicFramePr>
            <a:graphicFrameLocks noGrp="1"/>
          </p:cNvGraphicFramePr>
          <p:nvPr/>
        </p:nvGraphicFramePr>
        <p:xfrm>
          <a:off x="457200" y="533400"/>
          <a:ext cx="8382000" cy="4883151"/>
        </p:xfrm>
        <a:graphic>
          <a:graphicData uri="http://schemas.openxmlformats.org/drawingml/2006/table">
            <a:tbl>
              <a:tblPr/>
              <a:tblGrid>
                <a:gridCol w="2590800"/>
                <a:gridCol w="5791200"/>
              </a:tblGrid>
              <a:tr h="1476375">
                <a:tc grid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3600" b="1" i="0" u="none" strike="noStrike" cap="none" normalizeH="0" baseline="0" smtClean="0">
                          <a:ln>
                            <a:noFill/>
                          </a:ln>
                          <a:solidFill>
                            <a:srgbClr val="FF0000"/>
                          </a:solidFill>
                          <a:effectLst/>
                          <a:latin typeface="Tahoma" pitchFamily="34" charset="0"/>
                        </a:rPr>
                        <a:t>String</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6600"/>
                          </a:solidFill>
                          <a:effectLst/>
                          <a:latin typeface="Tahoma" pitchFamily="34" charset="0"/>
                        </a:rPr>
                        <a:t>frequently used methods</a:t>
                      </a: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hMerge="1">
                  <a:txBody>
                    <a:bodyPr/>
                    <a:lstStyle/>
                    <a:p>
                      <a:endParaRPr lang="en-US"/>
                    </a:p>
                  </a:txBody>
                  <a:tcPr/>
                </a:tc>
              </a:tr>
              <a:tr h="6842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330099"/>
                          </a:solidFill>
                          <a:effectLst/>
                          <a:latin typeface="Tahoma" pitchFamily="34" charset="0"/>
                        </a:rPr>
                        <a:t>Use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E1F4FF">
                        <a:alpha val="50000"/>
                      </a:srgbClr>
                    </a:solidFill>
                  </a:tcPr>
                </a:tc>
              </a:tr>
              <a:tr h="4699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equals(s)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checks if this string has same chars as 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compareTo(s)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compares this string and s for &gt;,&lt;, and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92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trim()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removes leading and trailing whitespace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replaceAll(x,y)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a new String with all x changed to 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toUpperCase()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a new String with uppercase chars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toLowerCase()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ahoma" pitchFamily="34" charset="0"/>
                        </a:rPr>
                        <a:t>returns a new String with lowercase chars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84995" name="Text Box 4"/>
          <p:cNvSpPr txBox="1">
            <a:spLocks noChangeArrowheads="1"/>
          </p:cNvSpPr>
          <p:nvPr/>
        </p:nvSpPr>
        <p:spPr bwMode="auto">
          <a:xfrm>
            <a:off x="1828800" y="5715000"/>
            <a:ext cx="184150" cy="946150"/>
          </a:xfrm>
          <a:prstGeom prst="rect">
            <a:avLst/>
          </a:prstGeom>
          <a:noFill/>
          <a:ln w="12700">
            <a:noFill/>
            <a:miter lim="800000"/>
            <a:headEnd type="none" w="sm" len="sm"/>
            <a:tailEnd type="none" w="sm" len="sm"/>
          </a:ln>
        </p:spPr>
        <p:txBody>
          <a:bodyPr wrap="none">
            <a:spAutoFit/>
          </a:bodyPr>
          <a:lstStyle/>
          <a:p>
            <a:pPr eaLnBrk="1" hangingPunct="1"/>
            <a:endParaRPr lang="en-US" sz="2800">
              <a:solidFill>
                <a:srgbClr val="FF0000"/>
              </a:solidFill>
            </a:endParaRPr>
          </a:p>
          <a:p>
            <a:pPr eaLnBrk="1" hangingPunct="1"/>
            <a:endParaRPr lang="en-US" sz="2800">
              <a:solidFill>
                <a:srgbClr val="FF0000"/>
              </a:solidFill>
            </a:endParaRPr>
          </a:p>
        </p:txBody>
      </p:sp>
      <p:sp>
        <p:nvSpPr>
          <p:cNvPr id="84996" name="Text Box 30"/>
          <p:cNvSpPr txBox="1">
            <a:spLocks noChangeArrowheads="1"/>
          </p:cNvSpPr>
          <p:nvPr/>
        </p:nvSpPr>
        <p:spPr bwMode="auto">
          <a:xfrm>
            <a:off x="685800" y="3124200"/>
            <a:ext cx="8111516" cy="3108543"/>
          </a:xfrm>
          <a:prstGeom prst="rect">
            <a:avLst/>
          </a:prstGeom>
          <a:noFill/>
          <a:ln w="12700">
            <a:noFill/>
            <a:miter lim="800000"/>
            <a:headEnd type="none" w="sm" len="sm"/>
            <a:tailEnd type="none" w="sm" len="sm"/>
          </a:ln>
        </p:spPr>
        <p:txBody>
          <a:bodyPr wrap="none">
            <a:spAutoFit/>
          </a:bodyPr>
          <a:lstStyle/>
          <a:p>
            <a:pPr eaLnBrk="1" hangingPunct="1"/>
            <a:r>
              <a:rPr lang="en-US" sz="2800" dirty="0"/>
              <a:t>String sent = "alligators rule";</a:t>
            </a:r>
          </a:p>
          <a:p>
            <a:pPr eaLnBrk="1" hangingPunct="1"/>
            <a:r>
              <a:rPr lang="en-US" sz="2800" dirty="0"/>
              <a:t>String find = "</a:t>
            </a:r>
            <a:r>
              <a:rPr lang="en-US" sz="2800" dirty="0" err="1"/>
              <a:t>gato</a:t>
            </a:r>
            <a:r>
              <a:rPr lang="en-US" sz="2800" dirty="0"/>
              <a:t>";</a:t>
            </a:r>
          </a:p>
          <a:p>
            <a:pPr eaLnBrk="1" hangingPunct="1"/>
            <a:endParaRPr lang="en-US" sz="2800" dirty="0"/>
          </a:p>
          <a:p>
            <a:pPr eaLnBrk="1" hangingPunct="1"/>
            <a:r>
              <a:rPr lang="en-US" sz="2800" dirty="0" err="1"/>
              <a:t>System.out.println</a:t>
            </a:r>
            <a:r>
              <a:rPr lang="en-US" sz="2800" dirty="0"/>
              <a:t>( </a:t>
            </a:r>
            <a:r>
              <a:rPr lang="en-US" sz="2800" dirty="0" err="1"/>
              <a:t>sent.indexOf</a:t>
            </a:r>
            <a:r>
              <a:rPr lang="en-US" sz="2800" dirty="0"/>
              <a:t>( find ) );</a:t>
            </a:r>
          </a:p>
          <a:p>
            <a:pPr eaLnBrk="1" hangingPunct="1"/>
            <a:r>
              <a:rPr lang="en-US" sz="2800" dirty="0" err="1"/>
              <a:t>System.out.println</a:t>
            </a:r>
            <a:r>
              <a:rPr lang="en-US" sz="2800" dirty="0"/>
              <a:t>( </a:t>
            </a:r>
            <a:r>
              <a:rPr lang="en-US" sz="2800" dirty="0" err="1"/>
              <a:t>sent.indexOf</a:t>
            </a:r>
            <a:r>
              <a:rPr lang="en-US" sz="2800" dirty="0"/>
              <a:t>( "dog" ) );</a:t>
            </a:r>
          </a:p>
          <a:p>
            <a:pPr eaLnBrk="1" hangingPunct="1"/>
            <a:r>
              <a:rPr lang="en-US" sz="2800" dirty="0" err="1"/>
              <a:t>System.out.println</a:t>
            </a:r>
            <a:r>
              <a:rPr lang="en-US" sz="2800" dirty="0"/>
              <a:t>( </a:t>
            </a:r>
            <a:r>
              <a:rPr lang="en-US" sz="2800" dirty="0" err="1"/>
              <a:t>sent.substring</a:t>
            </a:r>
            <a:r>
              <a:rPr lang="en-US" sz="2800" dirty="0"/>
              <a:t>( 3 , 6 ) );</a:t>
            </a:r>
            <a:endParaRPr lang="en-US" sz="2800" dirty="0">
              <a:solidFill>
                <a:srgbClr val="009900"/>
              </a:solidFill>
            </a:endParaRPr>
          </a:p>
          <a:p>
            <a:pPr eaLnBrk="1" hangingPunct="1"/>
            <a:r>
              <a:rPr lang="en-US" sz="2800" dirty="0" err="1"/>
              <a:t>System.out.println</a:t>
            </a:r>
            <a:r>
              <a:rPr lang="en-US" sz="2800" dirty="0"/>
              <a:t>( </a:t>
            </a:r>
            <a:r>
              <a:rPr lang="en-US" sz="2800" dirty="0" err="1"/>
              <a:t>sent.substring</a:t>
            </a:r>
            <a:r>
              <a:rPr lang="en-US" sz="2800" dirty="0"/>
              <a:t>( 6 ) </a:t>
            </a:r>
            <a:r>
              <a:rPr lang="en-US" sz="2800" dirty="0" smtClean="0"/>
              <a:t>);</a:t>
            </a:r>
            <a:endParaRPr lang="en-US" sz="2000" dirty="0">
              <a:solidFill>
                <a:srgbClr val="009900"/>
              </a:solidFill>
            </a:endParaRPr>
          </a:p>
        </p:txBody>
      </p:sp>
      <p:sp>
        <p:nvSpPr>
          <p:cNvPr id="84998" name="Text Box 4"/>
          <p:cNvSpPr txBox="1">
            <a:spLocks noChangeArrowheads="1"/>
          </p:cNvSpPr>
          <p:nvPr/>
        </p:nvSpPr>
        <p:spPr bwMode="auto">
          <a:xfrm>
            <a:off x="6858000" y="1295400"/>
            <a:ext cx="1981200" cy="2801938"/>
          </a:xfrm>
          <a:prstGeom prst="rect">
            <a:avLst/>
          </a:prstGeom>
          <a:noFill/>
          <a:ln w="12700">
            <a:solidFill>
              <a:srgbClr val="993300"/>
            </a:solidFill>
            <a:miter lim="800000"/>
            <a:headEnd type="none" w="sm" len="sm"/>
            <a:tailEnd type="none" w="sm" len="sm"/>
          </a:ln>
        </p:spPr>
        <p:txBody>
          <a:bodyPr>
            <a:spAutoFit/>
          </a:bodyPr>
          <a:lstStyle/>
          <a:p>
            <a:pPr>
              <a:spcBef>
                <a:spcPct val="50000"/>
              </a:spcBef>
            </a:pPr>
            <a:r>
              <a:rPr lang="en-US" sz="3200" u="sng" dirty="0">
                <a:solidFill>
                  <a:srgbClr val="FF0000"/>
                </a:solidFill>
              </a:rPr>
              <a:t>OUTPUT</a:t>
            </a:r>
          </a:p>
          <a:p>
            <a:pPr>
              <a:spcBef>
                <a:spcPct val="50000"/>
              </a:spcBef>
            </a:pPr>
            <a:r>
              <a:rPr lang="en-US" sz="3200" dirty="0"/>
              <a:t>4</a:t>
            </a:r>
            <a:br>
              <a:rPr lang="en-US" sz="3200" dirty="0"/>
            </a:br>
            <a:r>
              <a:rPr lang="en-US" sz="3200" dirty="0"/>
              <a:t>-1</a:t>
            </a:r>
            <a:br>
              <a:rPr lang="en-US" sz="3200" dirty="0"/>
            </a:br>
            <a:r>
              <a:rPr lang="en-US" sz="3200" dirty="0" err="1"/>
              <a:t>iga</a:t>
            </a:r>
            <a:r>
              <a:rPr lang="en-US" sz="3200" dirty="0"/>
              <a:t/>
            </a:r>
            <a:br>
              <a:rPr lang="en-US" sz="3200" dirty="0"/>
            </a:br>
            <a:r>
              <a:rPr lang="en-US" sz="3200" dirty="0" err="1"/>
              <a:t>tors</a:t>
            </a:r>
            <a:r>
              <a:rPr lang="en-US" sz="3200" dirty="0"/>
              <a:t> rule</a:t>
            </a:r>
          </a:p>
        </p:txBody>
      </p:sp>
      <p:sp>
        <p:nvSpPr>
          <p:cNvPr id="7" name="Rectangle 6"/>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Hodge </a:t>
            </a:r>
            <a:r>
              <a:rPr lang="en-US" sz="5400" dirty="0" err="1"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Podge</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50179" name="WordArt 2"/>
          <p:cNvSpPr>
            <a:spLocks noChangeArrowheads="1" noChangeShapeType="1" noTextEdit="1"/>
          </p:cNvSpPr>
          <p:nvPr/>
        </p:nvSpPr>
        <p:spPr bwMode="auto">
          <a:xfrm>
            <a:off x="685800" y="5334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2013 Question 2 - part A</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50180" name="Text Box 3"/>
          <p:cNvSpPr txBox="1">
            <a:spLocks noChangeArrowheads="1"/>
          </p:cNvSpPr>
          <p:nvPr/>
        </p:nvSpPr>
        <p:spPr bwMode="auto">
          <a:xfrm>
            <a:off x="381000" y="1828800"/>
            <a:ext cx="8458200" cy="4400550"/>
          </a:xfrm>
          <a:prstGeom prst="rect">
            <a:avLst/>
          </a:prstGeom>
          <a:noFill/>
          <a:ln w="12700">
            <a:noFill/>
            <a:miter lim="800000"/>
            <a:headEnd type="none" w="sm" len="sm"/>
            <a:tailEnd type="none" w="sm" len="sm"/>
          </a:ln>
        </p:spPr>
        <p:txBody>
          <a:bodyPr>
            <a:spAutoFit/>
          </a:bodyPr>
          <a:lstStyle/>
          <a:p>
            <a:r>
              <a:rPr lang="en-US" sz="2400" dirty="0"/>
              <a:t> </a:t>
            </a:r>
            <a:r>
              <a:rPr lang="en-US" sz="2800" dirty="0"/>
              <a:t>public </a:t>
            </a:r>
            <a:r>
              <a:rPr lang="en-US" sz="2800" dirty="0" err="1"/>
              <a:t>TokenPass</a:t>
            </a:r>
            <a:r>
              <a:rPr lang="en-US" sz="2800" dirty="0"/>
              <a:t>( </a:t>
            </a:r>
            <a:r>
              <a:rPr lang="en-US" sz="2800" dirty="0" err="1"/>
              <a:t>int</a:t>
            </a:r>
            <a:r>
              <a:rPr lang="en-US" sz="2800" dirty="0"/>
              <a:t> </a:t>
            </a:r>
            <a:r>
              <a:rPr lang="en-US" sz="2800" dirty="0" err="1"/>
              <a:t>playerCount</a:t>
            </a:r>
            <a:r>
              <a:rPr lang="en-US" sz="2800" dirty="0"/>
              <a:t> )</a:t>
            </a:r>
          </a:p>
          <a:p>
            <a:r>
              <a:rPr lang="en-US" sz="2800" dirty="0"/>
              <a:t> {</a:t>
            </a:r>
          </a:p>
          <a:p>
            <a:r>
              <a:rPr lang="en-US" sz="2800" dirty="0"/>
              <a:t>   board = new </a:t>
            </a:r>
            <a:r>
              <a:rPr lang="en-US" sz="2800" dirty="0" err="1"/>
              <a:t>int</a:t>
            </a:r>
            <a:r>
              <a:rPr lang="en-US" sz="2800" dirty="0"/>
              <a:t>[ </a:t>
            </a:r>
            <a:r>
              <a:rPr lang="en-US" sz="2800" dirty="0" err="1"/>
              <a:t>playerCount</a:t>
            </a:r>
            <a:r>
              <a:rPr lang="en-US" sz="2800" dirty="0"/>
              <a:t> ];</a:t>
            </a:r>
          </a:p>
          <a:p>
            <a:r>
              <a:rPr lang="en-US" sz="2800" dirty="0"/>
              <a:t>   for( </a:t>
            </a:r>
            <a:r>
              <a:rPr lang="en-US" sz="2800" dirty="0" err="1"/>
              <a:t>int</a:t>
            </a:r>
            <a:r>
              <a:rPr lang="en-US" sz="2800" dirty="0"/>
              <a:t> </a:t>
            </a:r>
            <a:r>
              <a:rPr lang="en-US" sz="2800" dirty="0" err="1"/>
              <a:t>i</a:t>
            </a:r>
            <a:r>
              <a:rPr lang="en-US" sz="2800" dirty="0"/>
              <a:t> = 0; </a:t>
            </a:r>
            <a:r>
              <a:rPr lang="en-US" sz="2800" dirty="0" err="1"/>
              <a:t>i</a:t>
            </a:r>
            <a:r>
              <a:rPr lang="en-US" sz="2800" dirty="0"/>
              <a:t> &lt; </a:t>
            </a:r>
            <a:r>
              <a:rPr lang="en-US" sz="2800" dirty="0" err="1"/>
              <a:t>playerCount</a:t>
            </a:r>
            <a:r>
              <a:rPr lang="en-US" sz="2800" dirty="0"/>
              <a:t>; </a:t>
            </a:r>
            <a:r>
              <a:rPr lang="en-US" sz="2800" dirty="0" err="1"/>
              <a:t>i</a:t>
            </a:r>
            <a:r>
              <a:rPr lang="en-US" sz="2800" dirty="0"/>
              <a:t>++ )</a:t>
            </a:r>
          </a:p>
          <a:p>
            <a:r>
              <a:rPr lang="en-US" sz="2800" dirty="0"/>
              <a:t>   {</a:t>
            </a:r>
          </a:p>
          <a:p>
            <a:r>
              <a:rPr lang="en-US" sz="2800" dirty="0"/>
              <a:t>     board[</a:t>
            </a:r>
            <a:r>
              <a:rPr lang="en-US" sz="2800" dirty="0" err="1"/>
              <a:t>i</a:t>
            </a:r>
            <a:r>
              <a:rPr lang="en-US" sz="2800" dirty="0"/>
              <a:t>] = (</a:t>
            </a:r>
            <a:r>
              <a:rPr lang="en-US" sz="2800" dirty="0" err="1"/>
              <a:t>int</a:t>
            </a:r>
            <a:r>
              <a:rPr lang="en-US" sz="2800" dirty="0"/>
              <a:t>)( </a:t>
            </a:r>
            <a:r>
              <a:rPr lang="en-US" sz="2800" dirty="0" err="1"/>
              <a:t>Math.random</a:t>
            </a:r>
            <a:r>
              <a:rPr lang="en-US" sz="2800" dirty="0"/>
              <a:t>() * 10 + 1);</a:t>
            </a:r>
          </a:p>
          <a:p>
            <a:r>
              <a:rPr lang="en-US" sz="2800" dirty="0"/>
              <a:t>   }</a:t>
            </a:r>
          </a:p>
          <a:p>
            <a:r>
              <a:rPr lang="en-US" sz="2800" dirty="0"/>
              <a:t>   </a:t>
            </a:r>
            <a:r>
              <a:rPr lang="en-US" sz="2800" dirty="0" err="1"/>
              <a:t>currentPlayer</a:t>
            </a:r>
            <a:r>
              <a:rPr lang="en-US" sz="2800" dirty="0"/>
              <a:t> =</a:t>
            </a:r>
          </a:p>
          <a:p>
            <a:r>
              <a:rPr lang="en-US" sz="2800" dirty="0"/>
              <a:t>             (</a:t>
            </a:r>
            <a:r>
              <a:rPr lang="en-US" sz="2800" dirty="0" err="1"/>
              <a:t>int</a:t>
            </a:r>
            <a:r>
              <a:rPr lang="en-US" sz="2800" dirty="0"/>
              <a:t>) ( </a:t>
            </a:r>
            <a:r>
              <a:rPr lang="en-US" sz="2800" dirty="0" err="1"/>
              <a:t>Math.random</a:t>
            </a:r>
            <a:r>
              <a:rPr lang="en-US" sz="2800" dirty="0"/>
              <a:t>() * </a:t>
            </a:r>
            <a:r>
              <a:rPr lang="en-US" sz="2800" dirty="0" err="1"/>
              <a:t>playerCount</a:t>
            </a:r>
            <a:r>
              <a:rPr lang="en-US" sz="2800" dirty="0"/>
              <a:t> );</a:t>
            </a:r>
          </a:p>
          <a:p>
            <a:r>
              <a:rPr lang="en-US" sz="2800" dirty="0"/>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51203" name="WordArt 2"/>
          <p:cNvSpPr>
            <a:spLocks noChangeArrowheads="1" noChangeShapeType="1" noTextEdit="1"/>
          </p:cNvSpPr>
          <p:nvPr/>
        </p:nvSpPr>
        <p:spPr bwMode="auto">
          <a:xfrm>
            <a:off x="5334000" y="3433763"/>
            <a:ext cx="3429000" cy="23622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2013</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 Question 2 </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 part B</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51204" name="Text Box 6"/>
          <p:cNvSpPr txBox="1">
            <a:spLocks noChangeArrowheads="1"/>
          </p:cNvSpPr>
          <p:nvPr/>
        </p:nvSpPr>
        <p:spPr bwMode="auto">
          <a:xfrm>
            <a:off x="762000" y="533400"/>
            <a:ext cx="7262813" cy="5632450"/>
          </a:xfrm>
          <a:prstGeom prst="rect">
            <a:avLst/>
          </a:prstGeom>
          <a:noFill/>
          <a:ln w="12700">
            <a:noFill/>
            <a:miter lim="800000"/>
            <a:headEnd type="none" w="sm" len="sm"/>
            <a:tailEnd type="none" w="sm" len="sm"/>
          </a:ln>
        </p:spPr>
        <p:txBody>
          <a:bodyPr>
            <a:spAutoFit/>
          </a:bodyPr>
          <a:lstStyle/>
          <a:p>
            <a:r>
              <a:rPr lang="en-US" sz="2400"/>
              <a:t>public void distributeCurrentPlayerTokens()</a:t>
            </a:r>
          </a:p>
          <a:p>
            <a:r>
              <a:rPr lang="en-US" sz="2400"/>
              <a:t>{</a:t>
            </a:r>
          </a:p>
          <a:p>
            <a:r>
              <a:rPr lang="en-US" sz="2400"/>
              <a:t>   int amt = board[ currentPlayer ];</a:t>
            </a:r>
          </a:p>
          <a:p>
            <a:r>
              <a:rPr lang="en-US" sz="2400"/>
              <a:t>   board[ currentPlayer ] = 0;</a:t>
            </a:r>
          </a:p>
          <a:p>
            <a:r>
              <a:rPr lang="en-US" sz="2400"/>
              <a:t>   int i = currentPlayer + 1;</a:t>
            </a:r>
          </a:p>
          <a:p>
            <a:endParaRPr lang="en-US" sz="2400"/>
          </a:p>
          <a:p>
            <a:r>
              <a:rPr lang="en-US" sz="2400"/>
              <a:t>   while( amt &gt; 0 )</a:t>
            </a:r>
          </a:p>
          <a:p>
            <a:r>
              <a:rPr lang="en-US" sz="2400"/>
              <a:t>   {</a:t>
            </a:r>
          </a:p>
          <a:p>
            <a:r>
              <a:rPr lang="en-US" sz="2400"/>
              <a:t>     if( i == board.length )</a:t>
            </a:r>
          </a:p>
          <a:p>
            <a:r>
              <a:rPr lang="en-US" sz="2400"/>
              <a:t>       i = 0;</a:t>
            </a:r>
          </a:p>
          <a:p>
            <a:r>
              <a:rPr lang="en-US" sz="2400"/>
              <a:t>     board[i] += 1;</a:t>
            </a:r>
          </a:p>
          <a:p>
            <a:r>
              <a:rPr lang="en-US" sz="2400"/>
              <a:t>     amt--;</a:t>
            </a:r>
          </a:p>
          <a:p>
            <a:r>
              <a:rPr lang="en-US" sz="2400"/>
              <a:t>     i++;</a:t>
            </a:r>
          </a:p>
          <a:p>
            <a:r>
              <a:rPr lang="en-US" sz="2400"/>
              <a:t>  }</a:t>
            </a:r>
          </a:p>
          <a:p>
            <a:r>
              <a:rPr lang="en-US" sz="2400"/>
              <a:t>}</a:t>
            </a:r>
            <a:endParaRPr lang="en-US" sz="20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7891" name="Text Box 3"/>
          <p:cNvSpPr txBox="1">
            <a:spLocks noChangeArrowheads="1"/>
          </p:cNvSpPr>
          <p:nvPr/>
        </p:nvSpPr>
        <p:spPr bwMode="auto">
          <a:xfrm>
            <a:off x="1143000" y="1981200"/>
            <a:ext cx="6858000" cy="2227263"/>
          </a:xfrm>
          <a:prstGeom prst="rect">
            <a:avLst/>
          </a:prstGeom>
          <a:noFill/>
          <a:ln w="12700">
            <a:noFill/>
            <a:miter lim="800000"/>
            <a:headEnd type="none" w="sm" len="sm"/>
            <a:tailEnd type="none" w="sm" len="sm"/>
          </a:ln>
        </p:spPr>
        <p:txBody>
          <a:bodyPr>
            <a:spAutoFit/>
          </a:bodyPr>
          <a:lstStyle/>
          <a:p>
            <a:pPr>
              <a:spcBef>
                <a:spcPct val="50000"/>
              </a:spcBef>
            </a:pPr>
            <a:r>
              <a:rPr lang="en-US" sz="2800"/>
              <a:t>A typical Abstract/Interface question</a:t>
            </a:r>
            <a:br>
              <a:rPr lang="en-US" sz="2800"/>
            </a:br>
            <a:r>
              <a:rPr lang="en-US" sz="2800"/>
              <a:t>requires that a class be written that extends the abstract class or implements the interface and that all abstract method(s) be implemented.</a:t>
            </a:r>
          </a:p>
        </p:txBody>
      </p:sp>
      <p:pic>
        <p:nvPicPr>
          <p:cNvPr id="37892" name="Picture 7"/>
          <p:cNvPicPr>
            <a:picLocks noChangeAspect="1" noChangeArrowheads="1"/>
          </p:cNvPicPr>
          <p:nvPr/>
        </p:nvPicPr>
        <p:blipFill>
          <a:blip r:embed="rId3" cstate="print"/>
          <a:srcRect/>
          <a:stretch>
            <a:fillRect/>
          </a:stretch>
        </p:blipFill>
        <p:spPr bwMode="auto">
          <a:xfrm>
            <a:off x="3429000" y="4572000"/>
            <a:ext cx="2209800" cy="1476375"/>
          </a:xfrm>
          <a:prstGeom prst="rect">
            <a:avLst/>
          </a:prstGeom>
          <a:noFill/>
          <a:ln w="12700">
            <a:noFill/>
            <a:miter lim="800000"/>
            <a:headEnd type="none" w="sm" len="sm"/>
            <a:tailEnd type="none" w="sm" len="sm"/>
          </a:ln>
        </p:spPr>
      </p:pic>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8915" name="Text Box 3"/>
          <p:cNvSpPr txBox="1">
            <a:spLocks noChangeArrowheads="1"/>
          </p:cNvSpPr>
          <p:nvPr/>
        </p:nvSpPr>
        <p:spPr bwMode="auto">
          <a:xfrm>
            <a:off x="1371600" y="1752600"/>
            <a:ext cx="6584950" cy="4486275"/>
          </a:xfrm>
          <a:prstGeom prst="rect">
            <a:avLst/>
          </a:prstGeom>
          <a:noFill/>
          <a:ln w="12700">
            <a:noFill/>
            <a:miter lim="800000"/>
            <a:headEnd type="none" w="sm" len="sm"/>
            <a:tailEnd type="none" w="sm" len="sm"/>
          </a:ln>
        </p:spPr>
        <p:txBody>
          <a:bodyPr wrap="none">
            <a:spAutoFit/>
          </a:bodyPr>
          <a:lstStyle/>
          <a:p>
            <a:r>
              <a:rPr lang="en-US" sz="3600">
                <a:latin typeface="Arial" charset="0"/>
              </a:rPr>
              <a:t>Abstract classes are used to</a:t>
            </a:r>
          </a:p>
          <a:p>
            <a:r>
              <a:rPr lang="en-US" sz="3600">
                <a:latin typeface="Arial" charset="0"/>
              </a:rPr>
              <a:t>define a class that will be </a:t>
            </a:r>
          </a:p>
          <a:p>
            <a:r>
              <a:rPr lang="en-US" sz="3600">
                <a:latin typeface="Arial" charset="0"/>
              </a:rPr>
              <a:t>used only to build new </a:t>
            </a:r>
          </a:p>
          <a:p>
            <a:r>
              <a:rPr lang="en-US" sz="3600">
                <a:latin typeface="Arial" charset="0"/>
              </a:rPr>
              <a:t>classes.</a:t>
            </a:r>
          </a:p>
          <a:p>
            <a:endParaRPr lang="en-US" sz="3600">
              <a:latin typeface="Arial" charset="0"/>
            </a:endParaRPr>
          </a:p>
          <a:p>
            <a:r>
              <a:rPr lang="en-US" sz="3600">
                <a:latin typeface="Arial" charset="0"/>
              </a:rPr>
              <a:t>No objects will ever be </a:t>
            </a:r>
          </a:p>
          <a:p>
            <a:r>
              <a:rPr lang="en-US" sz="3600">
                <a:latin typeface="Arial" charset="0"/>
              </a:rPr>
              <a:t>instantiated from an abstract </a:t>
            </a:r>
          </a:p>
          <a:p>
            <a:r>
              <a:rPr lang="en-US" sz="3600">
                <a:latin typeface="Arial" charset="0"/>
              </a:rPr>
              <a:t>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6387" name="Text Box 3"/>
          <p:cNvSpPr txBox="1">
            <a:spLocks noChangeArrowheads="1"/>
          </p:cNvSpPr>
          <p:nvPr/>
        </p:nvSpPr>
        <p:spPr bwMode="auto">
          <a:xfrm>
            <a:off x="685800" y="1905000"/>
            <a:ext cx="7848600" cy="4291013"/>
          </a:xfrm>
          <a:prstGeom prst="rect">
            <a:avLst/>
          </a:prstGeom>
          <a:noFill/>
          <a:ln w="12700">
            <a:noFill/>
            <a:miter lim="800000"/>
            <a:headEnd type="none" w="sm" len="sm"/>
            <a:tailEnd type="none" w="sm" len="sm"/>
          </a:ln>
        </p:spPr>
        <p:txBody>
          <a:bodyPr>
            <a:spAutoFit/>
          </a:bodyPr>
          <a:lstStyle/>
          <a:p>
            <a:pPr>
              <a:spcBef>
                <a:spcPct val="50000"/>
              </a:spcBef>
            </a:pPr>
            <a:r>
              <a:rPr lang="en-US" sz="2400"/>
              <a:t>-Read all 4 questions before writing anything</a:t>
            </a:r>
          </a:p>
          <a:p>
            <a:pPr>
              <a:spcBef>
                <a:spcPct val="50000"/>
              </a:spcBef>
            </a:pPr>
            <a:r>
              <a:rPr lang="en-US" sz="2400"/>
              <a:t>   -answer the easiest question 1</a:t>
            </a:r>
            <a:r>
              <a:rPr lang="en-US" sz="2400" baseline="30000"/>
              <a:t>st</a:t>
            </a:r>
          </a:p>
          <a:p>
            <a:pPr>
              <a:spcBef>
                <a:spcPct val="50000"/>
              </a:spcBef>
            </a:pPr>
            <a:r>
              <a:rPr lang="en-US" sz="2400"/>
              <a:t>   -most times question 1 is the easiest</a:t>
            </a:r>
          </a:p>
          <a:p>
            <a:pPr>
              <a:spcBef>
                <a:spcPct val="50000"/>
              </a:spcBef>
            </a:pPr>
            <a:r>
              <a:rPr lang="en-US" sz="2400"/>
              <a:t>   -see if part B calls part A and so on</a:t>
            </a:r>
          </a:p>
          <a:p>
            <a:pPr>
              <a:spcBef>
                <a:spcPct val="50000"/>
              </a:spcBef>
            </a:pPr>
            <a:r>
              <a:rPr lang="en-US" sz="2400"/>
              <a:t>   -many times part C consists of A and B calls</a:t>
            </a:r>
          </a:p>
          <a:p>
            <a:pPr>
              <a:spcBef>
                <a:spcPct val="50000"/>
              </a:spcBef>
            </a:pPr>
            <a:r>
              <a:rPr lang="en-US" sz="2400"/>
              <a:t>   -write something on every question</a:t>
            </a:r>
          </a:p>
          <a:p>
            <a:pPr>
              <a:spcBef>
                <a:spcPct val="50000"/>
              </a:spcBef>
            </a:pPr>
            <a:r>
              <a:rPr lang="en-US" sz="2400"/>
              <a:t>   -write legibly / use PENCIL!!!!!!!!!!</a:t>
            </a:r>
          </a:p>
          <a:p>
            <a:pPr>
              <a:spcBef>
                <a:spcPct val="50000"/>
              </a:spcBef>
            </a:pPr>
            <a:r>
              <a:rPr lang="en-US" sz="2400"/>
              <a:t>   -keep track of your time</a:t>
            </a:r>
          </a:p>
        </p:txBody>
      </p:sp>
      <p:pic>
        <p:nvPicPr>
          <p:cNvPr id="16388" name="Picture 4"/>
          <p:cNvPicPr>
            <a:picLocks noChangeAspect="1" noChangeArrowheads="1"/>
          </p:cNvPicPr>
          <p:nvPr/>
        </p:nvPicPr>
        <p:blipFill>
          <a:blip r:embed="rId3" cstate="print"/>
          <a:srcRect/>
          <a:stretch>
            <a:fillRect/>
          </a:stretch>
        </p:blipFill>
        <p:spPr bwMode="auto">
          <a:xfrm>
            <a:off x="7467600" y="5181600"/>
            <a:ext cx="1204913" cy="1295400"/>
          </a:xfrm>
          <a:prstGeom prst="rect">
            <a:avLst/>
          </a:prstGeom>
          <a:noFill/>
          <a:ln w="12700">
            <a:noFill/>
            <a:miter lim="800000"/>
            <a:headEnd type="none" w="sm" len="sm"/>
            <a:tailEnd type="none" w="sm" len="sm"/>
          </a:ln>
        </p:spPr>
      </p:pic>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39939" name="Rectangle 3"/>
          <p:cNvSpPr>
            <a:spLocks noChangeArrowheads="1"/>
          </p:cNvSpPr>
          <p:nvPr/>
        </p:nvSpPr>
        <p:spPr bwMode="auto">
          <a:xfrm>
            <a:off x="609600" y="1981200"/>
            <a:ext cx="7543800" cy="1143000"/>
          </a:xfrm>
          <a:prstGeom prst="rect">
            <a:avLst/>
          </a:prstGeom>
          <a:solidFill>
            <a:srgbClr val="CCFFFF"/>
          </a:solidFill>
          <a:ln w="12700">
            <a:solidFill>
              <a:schemeClr val="tx1"/>
            </a:solidFill>
            <a:miter lim="800000"/>
            <a:headEnd type="none" w="sm" len="sm"/>
            <a:tailEnd type="none" w="sm" len="sm"/>
          </a:ln>
        </p:spPr>
        <p:txBody>
          <a:bodyPr wrap="none" anchor="ctr"/>
          <a:lstStyle/>
          <a:p>
            <a:pPr algn="ctr"/>
            <a:r>
              <a:rPr lang="en-US" sz="4000">
                <a:latin typeface="Arial" charset="0"/>
              </a:rPr>
              <a:t>Mammal </a:t>
            </a:r>
            <a:r>
              <a:rPr lang="en-US" sz="2800">
                <a:latin typeface="Arial" charset="0"/>
              </a:rPr>
              <a:t>(abstract class)</a:t>
            </a:r>
          </a:p>
        </p:txBody>
      </p:sp>
      <p:sp>
        <p:nvSpPr>
          <p:cNvPr id="39940" name="Line 4"/>
          <p:cNvSpPr>
            <a:spLocks noChangeShapeType="1"/>
          </p:cNvSpPr>
          <p:nvPr/>
        </p:nvSpPr>
        <p:spPr bwMode="auto">
          <a:xfrm>
            <a:off x="1752600" y="3276600"/>
            <a:ext cx="76200" cy="1143000"/>
          </a:xfrm>
          <a:prstGeom prst="line">
            <a:avLst/>
          </a:prstGeom>
          <a:noFill/>
          <a:ln w="38100">
            <a:solidFill>
              <a:srgbClr val="FF0000"/>
            </a:solidFill>
            <a:round/>
            <a:headEnd type="none" w="sm" len="sm"/>
            <a:tailEnd type="stealth" w="lg" len="lg"/>
          </a:ln>
        </p:spPr>
        <p:txBody>
          <a:bodyPr/>
          <a:lstStyle/>
          <a:p>
            <a:endParaRPr lang="en-US"/>
          </a:p>
        </p:txBody>
      </p:sp>
      <p:sp>
        <p:nvSpPr>
          <p:cNvPr id="39941" name="Rectangle 5"/>
          <p:cNvSpPr>
            <a:spLocks noChangeArrowheads="1"/>
          </p:cNvSpPr>
          <p:nvPr/>
        </p:nvSpPr>
        <p:spPr bwMode="auto">
          <a:xfrm>
            <a:off x="533400" y="4572000"/>
            <a:ext cx="2514600" cy="762000"/>
          </a:xfrm>
          <a:prstGeom prst="rect">
            <a:avLst/>
          </a:prstGeom>
          <a:solidFill>
            <a:srgbClr val="FFFF99"/>
          </a:solidFill>
          <a:ln w="12700">
            <a:solidFill>
              <a:schemeClr val="tx1"/>
            </a:solidFill>
            <a:miter lim="800000"/>
            <a:headEnd type="none" w="sm" len="sm"/>
            <a:tailEnd type="none" w="sm" len="sm"/>
          </a:ln>
        </p:spPr>
        <p:txBody>
          <a:bodyPr wrap="none" anchor="ctr"/>
          <a:lstStyle/>
          <a:p>
            <a:pPr algn="ctr"/>
            <a:r>
              <a:rPr lang="en-US" sz="4000">
                <a:latin typeface="Arial" charset="0"/>
              </a:rPr>
              <a:t>Human</a:t>
            </a:r>
          </a:p>
        </p:txBody>
      </p:sp>
      <p:sp>
        <p:nvSpPr>
          <p:cNvPr id="39942" name="Rectangle 6"/>
          <p:cNvSpPr>
            <a:spLocks noChangeArrowheads="1"/>
          </p:cNvSpPr>
          <p:nvPr/>
        </p:nvSpPr>
        <p:spPr bwMode="auto">
          <a:xfrm>
            <a:off x="3581400" y="4572000"/>
            <a:ext cx="2209800" cy="762000"/>
          </a:xfrm>
          <a:prstGeom prst="rect">
            <a:avLst/>
          </a:prstGeom>
          <a:solidFill>
            <a:srgbClr val="CCCCFF"/>
          </a:solidFill>
          <a:ln w="12700">
            <a:solidFill>
              <a:schemeClr val="tx1"/>
            </a:solidFill>
            <a:miter lim="800000"/>
            <a:headEnd type="none" w="sm" len="sm"/>
            <a:tailEnd type="none" w="sm" len="sm"/>
          </a:ln>
        </p:spPr>
        <p:txBody>
          <a:bodyPr wrap="none" anchor="ctr"/>
          <a:lstStyle/>
          <a:p>
            <a:pPr algn="ctr"/>
            <a:r>
              <a:rPr lang="en-US" sz="4000">
                <a:latin typeface="Arial" charset="0"/>
              </a:rPr>
              <a:t>Whale</a:t>
            </a:r>
          </a:p>
        </p:txBody>
      </p:sp>
      <p:sp>
        <p:nvSpPr>
          <p:cNvPr id="39943" name="Line 7"/>
          <p:cNvSpPr>
            <a:spLocks noChangeShapeType="1"/>
          </p:cNvSpPr>
          <p:nvPr/>
        </p:nvSpPr>
        <p:spPr bwMode="auto">
          <a:xfrm>
            <a:off x="4495800" y="3352800"/>
            <a:ext cx="76200" cy="1143000"/>
          </a:xfrm>
          <a:prstGeom prst="line">
            <a:avLst/>
          </a:prstGeom>
          <a:noFill/>
          <a:ln w="38100">
            <a:solidFill>
              <a:srgbClr val="FF0000"/>
            </a:solidFill>
            <a:round/>
            <a:headEnd type="none" w="sm" len="sm"/>
            <a:tailEnd type="stealth" w="lg" len="lg"/>
          </a:ln>
        </p:spPr>
        <p:txBody>
          <a:bodyPr/>
          <a:lstStyle/>
          <a:p>
            <a:endParaRPr lang="en-US"/>
          </a:p>
        </p:txBody>
      </p:sp>
      <p:sp>
        <p:nvSpPr>
          <p:cNvPr id="39944" name="Rectangle 8"/>
          <p:cNvSpPr>
            <a:spLocks noChangeArrowheads="1"/>
          </p:cNvSpPr>
          <p:nvPr/>
        </p:nvSpPr>
        <p:spPr bwMode="auto">
          <a:xfrm>
            <a:off x="6400800" y="4572000"/>
            <a:ext cx="2133600" cy="762000"/>
          </a:xfrm>
          <a:prstGeom prst="rect">
            <a:avLst/>
          </a:prstGeom>
          <a:solidFill>
            <a:srgbClr val="FF99CC"/>
          </a:solidFill>
          <a:ln w="12700">
            <a:solidFill>
              <a:schemeClr val="tx1"/>
            </a:solidFill>
            <a:miter lim="800000"/>
            <a:headEnd type="none" w="sm" len="sm"/>
            <a:tailEnd type="none" w="sm" len="sm"/>
          </a:ln>
        </p:spPr>
        <p:txBody>
          <a:bodyPr wrap="none" anchor="ctr"/>
          <a:lstStyle/>
          <a:p>
            <a:pPr algn="ctr"/>
            <a:r>
              <a:rPr lang="en-US" sz="4000">
                <a:latin typeface="Arial" charset="0"/>
              </a:rPr>
              <a:t>Cow</a:t>
            </a:r>
          </a:p>
        </p:txBody>
      </p:sp>
      <p:sp>
        <p:nvSpPr>
          <p:cNvPr id="39945" name="Line 9"/>
          <p:cNvSpPr>
            <a:spLocks noChangeShapeType="1"/>
          </p:cNvSpPr>
          <p:nvPr/>
        </p:nvSpPr>
        <p:spPr bwMode="auto">
          <a:xfrm>
            <a:off x="7162800" y="3352800"/>
            <a:ext cx="76200" cy="1143000"/>
          </a:xfrm>
          <a:prstGeom prst="line">
            <a:avLst/>
          </a:prstGeom>
          <a:noFill/>
          <a:ln w="38100">
            <a:solidFill>
              <a:srgbClr val="FF0000"/>
            </a:solidFill>
            <a:round/>
            <a:headEnd type="none" w="sm" len="sm"/>
            <a:tailEnd type="stealth" w="lg" len="lg"/>
          </a:ln>
        </p:spPr>
        <p:txBody>
          <a:bodyPr/>
          <a:lstStyle/>
          <a:p>
            <a:endParaRPr lang="en-US"/>
          </a:p>
        </p:txBody>
      </p:sp>
      <p:sp>
        <p:nvSpPr>
          <p:cNvPr id="11" name="Rectangle 10"/>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0963" name="Text Box 3"/>
          <p:cNvSpPr txBox="1">
            <a:spLocks noChangeArrowheads="1"/>
          </p:cNvSpPr>
          <p:nvPr/>
        </p:nvSpPr>
        <p:spPr bwMode="auto">
          <a:xfrm>
            <a:off x="762000" y="1905000"/>
            <a:ext cx="7848600" cy="2530475"/>
          </a:xfrm>
          <a:prstGeom prst="rect">
            <a:avLst/>
          </a:prstGeom>
          <a:noFill/>
          <a:ln w="12700">
            <a:noFill/>
            <a:miter lim="800000"/>
            <a:headEnd type="none" w="sm" len="sm"/>
            <a:tailEnd type="none" w="sm" len="sm"/>
          </a:ln>
        </p:spPr>
        <p:txBody>
          <a:bodyPr>
            <a:spAutoFit/>
          </a:bodyPr>
          <a:lstStyle/>
          <a:p>
            <a:r>
              <a:rPr lang="en-US" sz="4000">
                <a:latin typeface="Arial" charset="0"/>
              </a:rPr>
              <a:t>Any sub class that extends a</a:t>
            </a:r>
          </a:p>
          <a:p>
            <a:r>
              <a:rPr lang="en-US" sz="4000">
                <a:latin typeface="Arial" charset="0"/>
              </a:rPr>
              <a:t>super abstract class must </a:t>
            </a:r>
          </a:p>
          <a:p>
            <a:r>
              <a:rPr lang="en-US" sz="4000">
                <a:latin typeface="Arial" charset="0"/>
              </a:rPr>
              <a:t>implement all methods defined </a:t>
            </a:r>
          </a:p>
          <a:p>
            <a:r>
              <a:rPr lang="en-US" sz="4000">
                <a:latin typeface="Arial" charset="0"/>
              </a:rPr>
              <a:t>as abstract in the super 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1987" name="Text Box 3"/>
          <p:cNvSpPr txBox="1">
            <a:spLocks noChangeArrowheads="1"/>
          </p:cNvSpPr>
          <p:nvPr/>
        </p:nvSpPr>
        <p:spPr bwMode="auto">
          <a:xfrm>
            <a:off x="1219200" y="1752600"/>
            <a:ext cx="68580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public abstract class APlus</a:t>
            </a:r>
            <a:br>
              <a:rPr lang="en-US" sz="2400"/>
            </a:br>
            <a:r>
              <a:rPr lang="en-US" sz="2400"/>
              <a:t>{</a:t>
            </a:r>
            <a:br>
              <a:rPr lang="en-US" sz="2400"/>
            </a:br>
            <a:r>
              <a:rPr lang="en-US" sz="2400"/>
              <a:t>   </a:t>
            </a:r>
            <a:r>
              <a:rPr lang="en-US" sz="2400">
                <a:solidFill>
                  <a:srgbClr val="800000"/>
                </a:solidFill>
              </a:rPr>
              <a:t>public APlus(int x)</a:t>
            </a:r>
            <a:br>
              <a:rPr lang="en-US" sz="2400">
                <a:solidFill>
                  <a:srgbClr val="800000"/>
                </a:solidFill>
              </a:rPr>
            </a:br>
            <a:r>
              <a:rPr lang="en-US" sz="2400">
                <a:solidFill>
                  <a:srgbClr val="800000"/>
                </a:solidFill>
              </a:rPr>
              <a:t>      //constructor code not shown</a:t>
            </a:r>
          </a:p>
          <a:p>
            <a:pPr>
              <a:spcBef>
                <a:spcPct val="50000"/>
              </a:spcBef>
            </a:pPr>
            <a:r>
              <a:rPr lang="en-US" sz="2400"/>
              <a:t>   </a:t>
            </a:r>
            <a:r>
              <a:rPr lang="en-US" sz="2400">
                <a:solidFill>
                  <a:srgbClr val="333399"/>
                </a:solidFill>
              </a:rPr>
              <a:t>public abstract double goForIt();</a:t>
            </a:r>
            <a:r>
              <a:rPr lang="en-US" sz="2400"/>
              <a:t/>
            </a:r>
            <a:br>
              <a:rPr lang="en-US" sz="2400"/>
            </a:br>
            <a:r>
              <a:rPr lang="en-US" sz="2400"/>
              <a:t/>
            </a:r>
            <a:br>
              <a:rPr lang="en-US" sz="2400"/>
            </a:br>
            <a:r>
              <a:rPr lang="en-US" sz="2400"/>
              <a:t>   //other fields/methods not shown</a:t>
            </a:r>
            <a:br>
              <a:rPr lang="en-US" sz="2400"/>
            </a:br>
            <a:r>
              <a:rPr lang="en-US" sz="2400"/>
              <a:t>}</a:t>
            </a:r>
          </a:p>
        </p:txBody>
      </p:sp>
      <p:sp>
        <p:nvSpPr>
          <p:cNvPr id="41988" name="Text Box 5"/>
          <p:cNvSpPr txBox="1">
            <a:spLocks noChangeArrowheads="1"/>
          </p:cNvSpPr>
          <p:nvPr/>
        </p:nvSpPr>
        <p:spPr bwMode="auto">
          <a:xfrm>
            <a:off x="6629400" y="4953000"/>
            <a:ext cx="1752600" cy="958850"/>
          </a:xfrm>
          <a:prstGeom prst="rect">
            <a:avLst/>
          </a:prstGeom>
          <a:noFill/>
          <a:ln w="12700">
            <a:solidFill>
              <a:srgbClr val="008000"/>
            </a:solidFill>
            <a:miter lim="800000"/>
            <a:headEnd type="none" w="sm" len="sm"/>
            <a:tailEnd type="none" w="sm" len="sm"/>
          </a:ln>
        </p:spPr>
        <p:txBody>
          <a:bodyPr>
            <a:spAutoFit/>
          </a:bodyPr>
          <a:lstStyle/>
          <a:p>
            <a:pPr>
              <a:spcBef>
                <a:spcPct val="50000"/>
              </a:spcBef>
            </a:pPr>
            <a:r>
              <a:rPr lang="en-US" sz="2800">
                <a:solidFill>
                  <a:srgbClr val="009900"/>
                </a:solidFill>
              </a:rPr>
              <a:t>Pet</a:t>
            </a:r>
            <a:br>
              <a:rPr lang="en-US" sz="2800">
                <a:solidFill>
                  <a:srgbClr val="009900"/>
                </a:solidFill>
              </a:rPr>
            </a:br>
            <a:r>
              <a:rPr lang="en-US" sz="2800">
                <a:solidFill>
                  <a:srgbClr val="009900"/>
                </a:solidFill>
              </a:rPr>
              <a:t>Item</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3011" name="Text Box 3"/>
          <p:cNvSpPr txBox="1">
            <a:spLocks noChangeArrowheads="1"/>
          </p:cNvSpPr>
          <p:nvPr/>
        </p:nvSpPr>
        <p:spPr bwMode="auto">
          <a:xfrm>
            <a:off x="228600" y="1524000"/>
            <a:ext cx="6858000" cy="4816475"/>
          </a:xfrm>
          <a:prstGeom prst="rect">
            <a:avLst/>
          </a:prstGeom>
          <a:noFill/>
          <a:ln w="12700">
            <a:noFill/>
            <a:miter lim="800000"/>
            <a:headEnd type="none" w="sm" len="sm"/>
            <a:tailEnd type="none" w="sm" len="sm"/>
          </a:ln>
        </p:spPr>
        <p:txBody>
          <a:bodyPr>
            <a:spAutoFit/>
          </a:bodyPr>
          <a:lstStyle/>
          <a:p>
            <a:pPr>
              <a:spcBef>
                <a:spcPct val="50000"/>
              </a:spcBef>
            </a:pPr>
            <a:r>
              <a:rPr lang="en-US" sz="2000"/>
              <a:t>public class PassAPTest extends APlus</a:t>
            </a:r>
            <a:br>
              <a:rPr lang="en-US" sz="2000"/>
            </a:br>
            <a:r>
              <a:rPr lang="en-US" sz="2000"/>
              <a:t>{</a:t>
            </a:r>
            <a:br>
              <a:rPr lang="en-US" sz="2000"/>
            </a:br>
            <a:r>
              <a:rPr lang="en-US" sz="2000"/>
              <a:t>   </a:t>
            </a:r>
            <a:r>
              <a:rPr lang="en-US" sz="2000">
                <a:solidFill>
                  <a:srgbClr val="800000"/>
                </a:solidFill>
              </a:rPr>
              <a:t>public PassAPTest(int x)</a:t>
            </a:r>
            <a:br>
              <a:rPr lang="en-US" sz="2000">
                <a:solidFill>
                  <a:srgbClr val="800000"/>
                </a:solidFill>
              </a:rPr>
            </a:br>
            <a:r>
              <a:rPr lang="en-US" sz="2000">
                <a:solidFill>
                  <a:srgbClr val="800000"/>
                </a:solidFill>
              </a:rPr>
              <a:t>   {  </a:t>
            </a:r>
            <a:br>
              <a:rPr lang="en-US" sz="2000">
                <a:solidFill>
                  <a:srgbClr val="800000"/>
                </a:solidFill>
              </a:rPr>
            </a:br>
            <a:r>
              <a:rPr lang="en-US" sz="2000">
                <a:solidFill>
                  <a:srgbClr val="800000"/>
                </a:solidFill>
              </a:rPr>
              <a:t>      super(x);</a:t>
            </a:r>
            <a:br>
              <a:rPr lang="en-US" sz="2000">
                <a:solidFill>
                  <a:srgbClr val="800000"/>
                </a:solidFill>
              </a:rPr>
            </a:br>
            <a:r>
              <a:rPr lang="en-US" sz="2000">
                <a:solidFill>
                  <a:srgbClr val="800000"/>
                </a:solidFill>
              </a:rPr>
              <a:t>   }</a:t>
            </a:r>
          </a:p>
          <a:p>
            <a:pPr>
              <a:spcBef>
                <a:spcPct val="50000"/>
              </a:spcBef>
            </a:pPr>
            <a:r>
              <a:rPr lang="en-US" sz="2000"/>
              <a:t>   </a:t>
            </a:r>
            <a:r>
              <a:rPr lang="en-US" sz="2000">
                <a:solidFill>
                  <a:srgbClr val="333399"/>
                </a:solidFill>
              </a:rPr>
              <a:t>public double goForIt()</a:t>
            </a:r>
            <a:br>
              <a:rPr lang="en-US" sz="2000">
                <a:solidFill>
                  <a:srgbClr val="333399"/>
                </a:solidFill>
              </a:rPr>
            </a:br>
            <a:r>
              <a:rPr lang="en-US" sz="2000">
                <a:solidFill>
                  <a:srgbClr val="333399"/>
                </a:solidFill>
              </a:rPr>
              <a:t>   {</a:t>
            </a:r>
            <a:br>
              <a:rPr lang="en-US" sz="2000">
                <a:solidFill>
                  <a:srgbClr val="333399"/>
                </a:solidFill>
              </a:rPr>
            </a:br>
            <a:r>
              <a:rPr lang="en-US" sz="2000">
                <a:solidFill>
                  <a:srgbClr val="333399"/>
                </a:solidFill>
              </a:rPr>
              <a:t>      </a:t>
            </a:r>
            <a:r>
              <a:rPr lang="en-US" sz="2000">
                <a:solidFill>
                  <a:srgbClr val="006600"/>
                </a:solidFill>
              </a:rPr>
              <a:t>double run=0.0;</a:t>
            </a:r>
            <a:br>
              <a:rPr lang="en-US" sz="2000">
                <a:solidFill>
                  <a:srgbClr val="006600"/>
                </a:solidFill>
              </a:rPr>
            </a:br>
            <a:r>
              <a:rPr lang="en-US" sz="2000">
                <a:solidFill>
                  <a:srgbClr val="006600"/>
                </a:solidFill>
              </a:rPr>
              <a:t>      //write some code   -   run = x*y/z</a:t>
            </a:r>
            <a:br>
              <a:rPr lang="en-US" sz="2000">
                <a:solidFill>
                  <a:srgbClr val="006600"/>
                </a:solidFill>
              </a:rPr>
            </a:br>
            <a:r>
              <a:rPr lang="en-US" sz="2000">
                <a:solidFill>
                  <a:srgbClr val="333399"/>
                </a:solidFill>
              </a:rPr>
              <a:t>      </a:t>
            </a:r>
            <a:r>
              <a:rPr lang="en-US" sz="2000">
                <a:solidFill>
                  <a:srgbClr val="006600"/>
                </a:solidFill>
              </a:rPr>
              <a:t>return run;</a:t>
            </a:r>
            <a:br>
              <a:rPr lang="en-US" sz="2000">
                <a:solidFill>
                  <a:srgbClr val="006600"/>
                </a:solidFill>
              </a:rPr>
            </a:br>
            <a:r>
              <a:rPr lang="en-US" sz="2000">
                <a:solidFill>
                  <a:srgbClr val="333399"/>
                </a:solidFill>
              </a:rPr>
              <a:t>   }</a:t>
            </a:r>
            <a:br>
              <a:rPr lang="en-US" sz="2000">
                <a:solidFill>
                  <a:srgbClr val="333399"/>
                </a:solidFill>
              </a:rPr>
            </a:br>
            <a:r>
              <a:rPr lang="en-US" sz="2000">
                <a:solidFill>
                  <a:srgbClr val="333399"/>
                </a:solidFill>
              </a:rPr>
              <a:t/>
            </a:r>
            <a:br>
              <a:rPr lang="en-US" sz="2000">
                <a:solidFill>
                  <a:srgbClr val="333399"/>
                </a:solidFill>
              </a:rPr>
            </a:br>
            <a:r>
              <a:rPr lang="en-US" sz="2000"/>
              <a:t>  //other fields/methods not shown</a:t>
            </a:r>
            <a:br>
              <a:rPr lang="en-US" sz="2000"/>
            </a:br>
            <a:r>
              <a:rPr lang="en-US" sz="2000"/>
              <a:t>}</a:t>
            </a:r>
          </a:p>
        </p:txBody>
      </p:sp>
      <p:sp>
        <p:nvSpPr>
          <p:cNvPr id="43012" name="Text Box 4"/>
          <p:cNvSpPr txBox="1">
            <a:spLocks noChangeArrowheads="1"/>
          </p:cNvSpPr>
          <p:nvPr/>
        </p:nvSpPr>
        <p:spPr bwMode="auto">
          <a:xfrm>
            <a:off x="5486400" y="2133600"/>
            <a:ext cx="3505200" cy="1912938"/>
          </a:xfrm>
          <a:prstGeom prst="rect">
            <a:avLst/>
          </a:prstGeom>
          <a:noFill/>
          <a:ln w="12700">
            <a:solidFill>
              <a:srgbClr val="993300"/>
            </a:solidFill>
            <a:miter lim="800000"/>
            <a:headEnd type="none" w="sm" len="sm"/>
            <a:tailEnd type="none" w="sm" len="sm"/>
          </a:ln>
        </p:spPr>
        <p:txBody>
          <a:bodyPr>
            <a:spAutoFit/>
          </a:bodyPr>
          <a:lstStyle/>
          <a:p>
            <a:pPr>
              <a:spcBef>
                <a:spcPct val="50000"/>
              </a:spcBef>
            </a:pPr>
            <a:r>
              <a:rPr lang="en-US" sz="1400"/>
              <a:t>public abstract class APlus</a:t>
            </a:r>
            <a:br>
              <a:rPr lang="en-US" sz="1400"/>
            </a:br>
            <a:r>
              <a:rPr lang="en-US" sz="1400"/>
              <a:t>{</a:t>
            </a:r>
            <a:br>
              <a:rPr lang="en-US" sz="1400"/>
            </a:br>
            <a:r>
              <a:rPr lang="en-US" sz="1400"/>
              <a:t>   </a:t>
            </a:r>
            <a:r>
              <a:rPr lang="en-US" sz="1400">
                <a:solidFill>
                  <a:srgbClr val="800000"/>
                </a:solidFill>
              </a:rPr>
              <a:t>public APlus(int x)</a:t>
            </a:r>
            <a:br>
              <a:rPr lang="en-US" sz="1400">
                <a:solidFill>
                  <a:srgbClr val="800000"/>
                </a:solidFill>
              </a:rPr>
            </a:br>
            <a:r>
              <a:rPr lang="en-US" sz="1400">
                <a:solidFill>
                  <a:srgbClr val="800000"/>
                </a:solidFill>
              </a:rPr>
              <a:t>      //constructor code not shown</a:t>
            </a:r>
          </a:p>
          <a:p>
            <a:pPr>
              <a:spcBef>
                <a:spcPct val="50000"/>
              </a:spcBef>
            </a:pPr>
            <a:r>
              <a:rPr lang="en-US" sz="1400"/>
              <a:t>   </a:t>
            </a:r>
            <a:r>
              <a:rPr lang="en-US" sz="1400">
                <a:solidFill>
                  <a:srgbClr val="333399"/>
                </a:solidFill>
              </a:rPr>
              <a:t>public abstract double goForIt();</a:t>
            </a:r>
            <a:r>
              <a:rPr lang="en-US" sz="1400"/>
              <a:t/>
            </a:r>
            <a:br>
              <a:rPr lang="en-US" sz="1400"/>
            </a:br>
            <a:r>
              <a:rPr lang="en-US" sz="1400"/>
              <a:t/>
            </a:r>
            <a:br>
              <a:rPr lang="en-US" sz="1400"/>
            </a:br>
            <a:r>
              <a:rPr lang="en-US" sz="1400"/>
              <a:t>   //other fields/methods not shown</a:t>
            </a:r>
            <a:br>
              <a:rPr lang="en-US" sz="1400"/>
            </a:br>
            <a:r>
              <a:rPr lang="en-US" sz="1400"/>
              <a:t>}</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4035" name="Text Box 2"/>
          <p:cNvSpPr txBox="1">
            <a:spLocks noChangeArrowheads="1"/>
          </p:cNvSpPr>
          <p:nvPr/>
        </p:nvSpPr>
        <p:spPr bwMode="auto">
          <a:xfrm>
            <a:off x="1143000" y="1752600"/>
            <a:ext cx="6086475" cy="3930650"/>
          </a:xfrm>
          <a:prstGeom prst="rect">
            <a:avLst/>
          </a:prstGeom>
          <a:noFill/>
          <a:ln w="9525">
            <a:noFill/>
            <a:miter lim="800000"/>
            <a:headEnd/>
            <a:tailEnd/>
          </a:ln>
        </p:spPr>
        <p:txBody>
          <a:bodyPr wrap="none">
            <a:spAutoFit/>
          </a:bodyPr>
          <a:lstStyle/>
          <a:p>
            <a:pPr eaLnBrk="1" hangingPunct="1"/>
            <a:r>
              <a:rPr lang="en-US" sz="3200"/>
              <a:t>public interface Exampleable</a:t>
            </a:r>
          </a:p>
          <a:p>
            <a:r>
              <a:rPr lang="en-US" sz="3200"/>
              <a:t>{</a:t>
            </a:r>
          </a:p>
          <a:p>
            <a:r>
              <a:rPr lang="en-US" sz="3200"/>
              <a:t>   int writeIt(Object o);</a:t>
            </a:r>
          </a:p>
          <a:p>
            <a:r>
              <a:rPr lang="en-US" sz="3200"/>
              <a:t>   int x = 123;</a:t>
            </a:r>
          </a:p>
          <a:p>
            <a:r>
              <a:rPr lang="en-US" sz="3200"/>
              <a:t>}</a:t>
            </a:r>
          </a:p>
          <a:p>
            <a:endParaRPr lang="en-US" sz="3200"/>
          </a:p>
          <a:p>
            <a:endParaRPr lang="en-US" sz="3200"/>
          </a:p>
          <a:p>
            <a:pPr eaLnBrk="1" hangingPunct="1"/>
            <a:endParaRPr lang="en-US" sz="2800">
              <a:latin typeface="Courier New" pitchFamily="49" charset="0"/>
            </a:endParaRPr>
          </a:p>
        </p:txBody>
      </p:sp>
      <p:sp>
        <p:nvSpPr>
          <p:cNvPr id="44036" name="Text Box 4"/>
          <p:cNvSpPr txBox="1">
            <a:spLocks noChangeArrowheads="1"/>
          </p:cNvSpPr>
          <p:nvPr/>
        </p:nvSpPr>
        <p:spPr bwMode="auto">
          <a:xfrm>
            <a:off x="1295400" y="4724400"/>
            <a:ext cx="6019800" cy="955675"/>
          </a:xfrm>
          <a:prstGeom prst="rect">
            <a:avLst/>
          </a:prstGeom>
          <a:noFill/>
          <a:ln w="9525">
            <a:solidFill>
              <a:srgbClr val="0000FF"/>
            </a:solidFill>
            <a:miter lim="800000"/>
            <a:headEnd/>
            <a:tailEnd/>
          </a:ln>
        </p:spPr>
        <p:txBody>
          <a:bodyPr>
            <a:spAutoFit/>
          </a:bodyPr>
          <a:lstStyle/>
          <a:p>
            <a:pPr eaLnBrk="1" hangingPunct="1"/>
            <a:r>
              <a:rPr lang="en-US" sz="2800">
                <a:solidFill>
                  <a:schemeClr val="accent2"/>
                </a:solidFill>
              </a:rPr>
              <a:t>Methods are public abstract!</a:t>
            </a:r>
          </a:p>
          <a:p>
            <a:pPr eaLnBrk="1" hangingPunct="1"/>
            <a:r>
              <a:rPr lang="en-US" sz="2800">
                <a:solidFill>
                  <a:schemeClr val="accent2"/>
                </a:solidFill>
              </a:rPr>
              <a:t>Variables are public static final!</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5059" name="Text Box 2"/>
          <p:cNvSpPr txBox="1">
            <a:spLocks noChangeArrowheads="1"/>
          </p:cNvSpPr>
          <p:nvPr/>
        </p:nvSpPr>
        <p:spPr bwMode="auto">
          <a:xfrm>
            <a:off x="457200" y="1676400"/>
            <a:ext cx="8023225" cy="3930650"/>
          </a:xfrm>
          <a:prstGeom prst="rect">
            <a:avLst/>
          </a:prstGeom>
          <a:noFill/>
          <a:ln w="9525">
            <a:noFill/>
            <a:miter lim="800000"/>
            <a:headEnd/>
            <a:tailEnd/>
          </a:ln>
        </p:spPr>
        <p:txBody>
          <a:bodyPr wrap="none">
            <a:spAutoFit/>
          </a:bodyPr>
          <a:lstStyle/>
          <a:p>
            <a:pPr eaLnBrk="1" hangingPunct="1"/>
            <a:r>
              <a:rPr lang="en-US" sz="3200"/>
              <a:t>public interface Exampleable</a:t>
            </a:r>
          </a:p>
          <a:p>
            <a:r>
              <a:rPr lang="en-US" sz="3200"/>
              <a:t>{</a:t>
            </a:r>
          </a:p>
          <a:p>
            <a:r>
              <a:rPr lang="en-US" sz="3200"/>
              <a:t>   public abstract int writeIt(Object o);</a:t>
            </a:r>
          </a:p>
          <a:p>
            <a:r>
              <a:rPr lang="en-US" sz="3200"/>
              <a:t>   public static final int x = 123;</a:t>
            </a:r>
          </a:p>
          <a:p>
            <a:r>
              <a:rPr lang="en-US" sz="3200"/>
              <a:t>}</a:t>
            </a:r>
          </a:p>
          <a:p>
            <a:endParaRPr lang="en-US" sz="3200"/>
          </a:p>
          <a:p>
            <a:endParaRPr lang="en-US" sz="3200"/>
          </a:p>
          <a:p>
            <a:pPr eaLnBrk="1" hangingPunct="1"/>
            <a:endParaRPr lang="en-US" sz="2800">
              <a:latin typeface="Courier New" pitchFamily="49" charset="0"/>
            </a:endParaRPr>
          </a:p>
        </p:txBody>
      </p:sp>
      <p:sp>
        <p:nvSpPr>
          <p:cNvPr id="45060" name="Text Box 4"/>
          <p:cNvSpPr txBox="1">
            <a:spLocks noChangeArrowheads="1"/>
          </p:cNvSpPr>
          <p:nvPr/>
        </p:nvSpPr>
        <p:spPr bwMode="auto">
          <a:xfrm>
            <a:off x="1295400" y="4724400"/>
            <a:ext cx="6019800" cy="955675"/>
          </a:xfrm>
          <a:prstGeom prst="rect">
            <a:avLst/>
          </a:prstGeom>
          <a:noFill/>
          <a:ln w="9525">
            <a:solidFill>
              <a:srgbClr val="0000FF"/>
            </a:solidFill>
            <a:miter lim="800000"/>
            <a:headEnd/>
            <a:tailEnd/>
          </a:ln>
        </p:spPr>
        <p:txBody>
          <a:bodyPr>
            <a:spAutoFit/>
          </a:bodyPr>
          <a:lstStyle/>
          <a:p>
            <a:pPr eaLnBrk="1" hangingPunct="1"/>
            <a:r>
              <a:rPr lang="en-US" sz="2800">
                <a:solidFill>
                  <a:schemeClr val="accent2"/>
                </a:solidFill>
              </a:rPr>
              <a:t>Methods are public abstract!</a:t>
            </a:r>
          </a:p>
          <a:p>
            <a:pPr eaLnBrk="1" hangingPunct="1"/>
            <a:r>
              <a:rPr lang="en-US" sz="2800">
                <a:solidFill>
                  <a:schemeClr val="accent2"/>
                </a:solidFill>
              </a:rPr>
              <a:t>Variables are public static final!</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6083" name="Text Box 2"/>
          <p:cNvSpPr txBox="1">
            <a:spLocks noChangeArrowheads="1"/>
          </p:cNvSpPr>
          <p:nvPr/>
        </p:nvSpPr>
        <p:spPr bwMode="auto">
          <a:xfrm>
            <a:off x="533400" y="1905000"/>
            <a:ext cx="8002588" cy="3990975"/>
          </a:xfrm>
          <a:prstGeom prst="rect">
            <a:avLst/>
          </a:prstGeom>
          <a:noFill/>
          <a:ln w="9525">
            <a:noFill/>
            <a:miter lim="800000"/>
            <a:headEnd/>
            <a:tailEnd/>
          </a:ln>
        </p:spPr>
        <p:txBody>
          <a:bodyPr wrap="none">
            <a:spAutoFit/>
          </a:bodyPr>
          <a:lstStyle/>
          <a:p>
            <a:pPr eaLnBrk="1" hangingPunct="1"/>
            <a:r>
              <a:rPr lang="en-US" sz="3200"/>
              <a:t>An interface is a list of abstract </a:t>
            </a:r>
            <a:br>
              <a:rPr lang="en-US" sz="3200"/>
            </a:br>
            <a:r>
              <a:rPr lang="en-US" sz="3200"/>
              <a:t>methods that must be implemented.</a:t>
            </a:r>
          </a:p>
          <a:p>
            <a:pPr eaLnBrk="1" hangingPunct="1"/>
            <a:r>
              <a:rPr lang="en-US" sz="3200"/>
              <a:t>  </a:t>
            </a:r>
          </a:p>
          <a:p>
            <a:pPr eaLnBrk="1" hangingPunct="1"/>
            <a:r>
              <a:rPr lang="en-US" sz="3200"/>
              <a:t>An interface may not contain any </a:t>
            </a:r>
          </a:p>
          <a:p>
            <a:pPr eaLnBrk="1" hangingPunct="1"/>
            <a:r>
              <a:rPr lang="en-US" sz="3200"/>
              <a:t>implemented methods.</a:t>
            </a:r>
          </a:p>
          <a:p>
            <a:pPr eaLnBrk="1" hangingPunct="1"/>
            <a:endParaRPr lang="en-US" sz="3200"/>
          </a:p>
          <a:p>
            <a:pPr eaLnBrk="1" hangingPunct="1"/>
            <a:r>
              <a:rPr lang="en-US" sz="3200"/>
              <a:t>Interfaces cannot have constructors!!!</a:t>
            </a:r>
          </a:p>
          <a:p>
            <a:pPr eaLnBrk="1" hangingPunct="1"/>
            <a:endParaRPr lang="en-US" sz="3200"/>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7107" name="Text Box 2"/>
          <p:cNvSpPr txBox="1">
            <a:spLocks noChangeArrowheads="1"/>
          </p:cNvSpPr>
          <p:nvPr/>
        </p:nvSpPr>
        <p:spPr bwMode="auto">
          <a:xfrm>
            <a:off x="838200" y="1828800"/>
            <a:ext cx="7535863" cy="3503613"/>
          </a:xfrm>
          <a:prstGeom prst="rect">
            <a:avLst/>
          </a:prstGeom>
          <a:noFill/>
          <a:ln w="9525">
            <a:noFill/>
            <a:miter lim="800000"/>
            <a:headEnd/>
            <a:tailEnd/>
          </a:ln>
        </p:spPr>
        <p:txBody>
          <a:bodyPr wrap="none">
            <a:spAutoFit/>
          </a:bodyPr>
          <a:lstStyle/>
          <a:p>
            <a:pPr eaLnBrk="1" hangingPunct="1"/>
            <a:r>
              <a:rPr lang="en-US" sz="3200"/>
              <a:t>Interfaces are typically used when </a:t>
            </a:r>
            <a:br>
              <a:rPr lang="en-US" sz="3200"/>
            </a:br>
            <a:r>
              <a:rPr lang="en-US" sz="3200"/>
              <a:t>you know what you want an Object </a:t>
            </a:r>
            <a:br>
              <a:rPr lang="en-US" sz="3200"/>
            </a:br>
            <a:r>
              <a:rPr lang="en-US" sz="3200"/>
              <a:t>to do, but do not know how it will</a:t>
            </a:r>
          </a:p>
          <a:p>
            <a:pPr eaLnBrk="1" hangingPunct="1"/>
            <a:r>
              <a:rPr lang="en-US" sz="3200"/>
              <a:t>be done.</a:t>
            </a:r>
          </a:p>
          <a:p>
            <a:pPr eaLnBrk="1" hangingPunct="1"/>
            <a:endParaRPr lang="en-US" sz="3200"/>
          </a:p>
          <a:p>
            <a:pPr eaLnBrk="1" hangingPunct="1"/>
            <a:r>
              <a:rPr lang="en-US" sz="3200"/>
              <a:t>If only the behavior is known, use</a:t>
            </a:r>
          </a:p>
          <a:p>
            <a:pPr eaLnBrk="1" hangingPunct="1"/>
            <a:r>
              <a:rPr lang="en-US" sz="3200"/>
              <a:t>an interface.</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8131" name="Text Box 2"/>
          <p:cNvSpPr txBox="1">
            <a:spLocks noChangeArrowheads="1"/>
          </p:cNvSpPr>
          <p:nvPr/>
        </p:nvSpPr>
        <p:spPr bwMode="auto">
          <a:xfrm>
            <a:off x="762000" y="1828800"/>
            <a:ext cx="7935913" cy="3990975"/>
          </a:xfrm>
          <a:prstGeom prst="rect">
            <a:avLst/>
          </a:prstGeom>
          <a:noFill/>
          <a:ln w="9525">
            <a:noFill/>
            <a:miter lim="800000"/>
            <a:headEnd/>
            <a:tailEnd/>
          </a:ln>
        </p:spPr>
        <p:txBody>
          <a:bodyPr wrap="none">
            <a:spAutoFit/>
          </a:bodyPr>
          <a:lstStyle/>
          <a:p>
            <a:pPr eaLnBrk="1" hangingPunct="1"/>
            <a:r>
              <a:rPr lang="en-US" sz="3200"/>
              <a:t>Abstract classes are typically used </a:t>
            </a:r>
            <a:br>
              <a:rPr lang="en-US" sz="3200"/>
            </a:br>
            <a:r>
              <a:rPr lang="en-US" sz="3200"/>
              <a:t>when you know what you want </a:t>
            </a:r>
            <a:br>
              <a:rPr lang="en-US" sz="3200"/>
            </a:br>
            <a:r>
              <a:rPr lang="en-US" sz="3200"/>
              <a:t>an Object to do and have a bit of an</a:t>
            </a:r>
          </a:p>
          <a:p>
            <a:pPr eaLnBrk="1" hangingPunct="1"/>
            <a:r>
              <a:rPr lang="en-US" sz="3200"/>
              <a:t>idea how it will be done.</a:t>
            </a:r>
          </a:p>
          <a:p>
            <a:pPr eaLnBrk="1" hangingPunct="1"/>
            <a:endParaRPr lang="en-US" sz="3200"/>
          </a:p>
          <a:p>
            <a:pPr eaLnBrk="1" hangingPunct="1"/>
            <a:r>
              <a:rPr lang="en-US" sz="3200"/>
              <a:t>If the behavior is known and some</a:t>
            </a:r>
          </a:p>
          <a:p>
            <a:pPr eaLnBrk="1" hangingPunct="1"/>
            <a:r>
              <a:rPr lang="en-US" sz="3200"/>
              <a:t>properties are known, use an abstract</a:t>
            </a:r>
          </a:p>
          <a:p>
            <a:pPr eaLnBrk="1" hangingPunct="1"/>
            <a:r>
              <a:rPr lang="en-US" sz="3200"/>
              <a:t>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Abstract / Interfaces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4101" name="Text Box 3"/>
          <p:cNvSpPr txBox="1">
            <a:spLocks noChangeArrowheads="1"/>
          </p:cNvSpPr>
          <p:nvPr/>
        </p:nvSpPr>
        <p:spPr bwMode="auto">
          <a:xfrm>
            <a:off x="735013" y="2133600"/>
            <a:ext cx="7418387" cy="1816100"/>
          </a:xfrm>
          <a:prstGeom prst="rect">
            <a:avLst/>
          </a:prstGeom>
          <a:noFill/>
          <a:ln w="12700">
            <a:noFill/>
            <a:miter lim="800000"/>
            <a:headEnd type="none" w="sm" len="sm"/>
            <a:tailEnd type="none" w="sm" len="sm"/>
          </a:ln>
        </p:spPr>
        <p:txBody>
          <a:bodyPr>
            <a:spAutoFit/>
          </a:bodyPr>
          <a:lstStyle/>
          <a:p>
            <a:pPr>
              <a:spcBef>
                <a:spcPct val="50000"/>
              </a:spcBef>
            </a:pPr>
            <a:r>
              <a:rPr lang="en-US" sz="2800"/>
              <a:t>One question on the A test free response will require you to manipulate a 2-dimensional array or a GridWorld grid.</a:t>
            </a:r>
          </a:p>
        </p:txBody>
      </p:sp>
      <p:graphicFrame>
        <p:nvGraphicFramePr>
          <p:cNvPr id="4098" name="Object 6"/>
          <p:cNvGraphicFramePr>
            <a:graphicFrameLocks noChangeAspect="1"/>
          </p:cNvGraphicFramePr>
          <p:nvPr/>
        </p:nvGraphicFramePr>
        <p:xfrm>
          <a:off x="6191250" y="4495800"/>
          <a:ext cx="2343150" cy="2103438"/>
        </p:xfrm>
        <a:graphic>
          <a:graphicData uri="http://schemas.openxmlformats.org/presentationml/2006/ole">
            <p:oleObj spid="_x0000_s166914" name="Bitmap Image" r:id="rId4" imgW="4819048" imgH="4828571" progId="PBrush">
              <p:embed/>
            </p:oleObj>
          </a:graphicData>
        </a:graphic>
      </p:graphicFrame>
      <p:sp>
        <p:nvSpPr>
          <p:cNvPr id="6" name="Rectangle 5"/>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7411"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methods</a:t>
            </a:r>
          </a:p>
          <a:p>
            <a:pPr>
              <a:spcBef>
                <a:spcPct val="50000"/>
              </a:spcBef>
            </a:pPr>
            <a:r>
              <a:rPr lang="en-US" sz="2400"/>
              <a:t>   -use parameter types and names as provided</a:t>
            </a:r>
          </a:p>
          <a:p>
            <a:pPr>
              <a:spcBef>
                <a:spcPct val="50000"/>
              </a:spcBef>
            </a:pPr>
            <a:r>
              <a:rPr lang="en-US" sz="2400"/>
              <a:t>   -do not redefine the parameters listed</a:t>
            </a:r>
          </a:p>
          <a:p>
            <a:pPr>
              <a:spcBef>
                <a:spcPct val="50000"/>
              </a:spcBef>
            </a:pPr>
            <a:r>
              <a:rPr lang="en-US" sz="2400"/>
              <a:t>   -do not redefine the methods provided</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82948" name="Text Box 3"/>
          <p:cNvSpPr txBox="1">
            <a:spLocks noChangeArrowheads="1"/>
          </p:cNvSpPr>
          <p:nvPr/>
        </p:nvSpPr>
        <p:spPr bwMode="auto">
          <a:xfrm>
            <a:off x="4114800" y="3276600"/>
            <a:ext cx="1714500" cy="396875"/>
          </a:xfrm>
          <a:prstGeom prst="rect">
            <a:avLst/>
          </a:prstGeom>
          <a:noFill/>
          <a:ln w="12700">
            <a:noFill/>
            <a:miter lim="800000"/>
            <a:headEnd type="none" w="sm" len="sm"/>
            <a:tailEnd type="none" w="sm" len="sm"/>
          </a:ln>
        </p:spPr>
        <p:txBody>
          <a:bodyPr wrap="none">
            <a:spAutoFit/>
          </a:bodyPr>
          <a:lstStyle/>
          <a:p>
            <a:pPr eaLnBrk="1" hangingPunct="1"/>
            <a:r>
              <a:rPr lang="en-US" sz="2000">
                <a:solidFill>
                  <a:srgbClr val="FF0000"/>
                </a:solidFill>
              </a:rPr>
              <a:t>0       1       2</a:t>
            </a:r>
            <a:endParaRPr lang="en-US" sz="2000"/>
          </a:p>
        </p:txBody>
      </p:sp>
      <p:graphicFrame>
        <p:nvGraphicFramePr>
          <p:cNvPr id="220191" name="Group 31"/>
          <p:cNvGraphicFramePr>
            <a:graphicFrameLocks noGrp="1"/>
          </p:cNvGraphicFramePr>
          <p:nvPr/>
        </p:nvGraphicFramePr>
        <p:xfrm>
          <a:off x="3978275" y="37338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82959" name="Text Box 29"/>
          <p:cNvSpPr txBox="1">
            <a:spLocks noChangeArrowheads="1"/>
          </p:cNvSpPr>
          <p:nvPr/>
        </p:nvSpPr>
        <p:spPr bwMode="auto">
          <a:xfrm>
            <a:off x="1524000" y="2590800"/>
            <a:ext cx="5191125" cy="519113"/>
          </a:xfrm>
          <a:prstGeom prst="rect">
            <a:avLst/>
          </a:prstGeom>
          <a:noFill/>
          <a:ln w="12700">
            <a:noFill/>
            <a:miter lim="800000"/>
            <a:headEnd type="none" w="sm" len="sm"/>
            <a:tailEnd type="none" w="sm" len="sm"/>
          </a:ln>
        </p:spPr>
        <p:txBody>
          <a:bodyPr wrap="none">
            <a:spAutoFit/>
          </a:bodyPr>
          <a:lstStyle/>
          <a:p>
            <a:pPr eaLnBrk="1" hangingPunct="1"/>
            <a:r>
              <a:rPr lang="en-US" sz="2800"/>
              <a:t>int[][] mat = new int[</a:t>
            </a:r>
            <a:r>
              <a:rPr lang="en-US" sz="2800">
                <a:solidFill>
                  <a:srgbClr val="FF0000"/>
                </a:solidFill>
              </a:rPr>
              <a:t>3</a:t>
            </a:r>
            <a:r>
              <a:rPr lang="en-US" sz="2800"/>
              <a:t>][</a:t>
            </a:r>
            <a:r>
              <a:rPr lang="en-US" sz="2800">
                <a:solidFill>
                  <a:srgbClr val="FF0000"/>
                </a:solidFill>
              </a:rPr>
              <a:t>3</a:t>
            </a:r>
            <a:r>
              <a:rPr lang="en-US" sz="2800"/>
              <a:t>];</a:t>
            </a:r>
          </a:p>
        </p:txBody>
      </p:sp>
      <p:sp>
        <p:nvSpPr>
          <p:cNvPr id="82960" name="Text Box 30"/>
          <p:cNvSpPr txBox="1">
            <a:spLocks noChangeArrowheads="1"/>
          </p:cNvSpPr>
          <p:nvPr/>
        </p:nvSpPr>
        <p:spPr bwMode="auto">
          <a:xfrm>
            <a:off x="1524000" y="1828800"/>
            <a:ext cx="5638800" cy="531813"/>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 matrix is an array of arrays.</a:t>
            </a:r>
            <a:endParaRPr lang="en-US" sz="2800"/>
          </a:p>
        </p:txBody>
      </p:sp>
      <p:graphicFrame>
        <p:nvGraphicFramePr>
          <p:cNvPr id="220206" name="Group 46"/>
          <p:cNvGraphicFramePr>
            <a:graphicFrameLocks noGrp="1"/>
          </p:cNvGraphicFramePr>
          <p:nvPr/>
        </p:nvGraphicFramePr>
        <p:xfrm>
          <a:off x="3962400" y="44958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0228" name="Group 68"/>
          <p:cNvGraphicFramePr>
            <a:graphicFrameLocks noGrp="1"/>
          </p:cNvGraphicFramePr>
          <p:nvPr/>
        </p:nvGraphicFramePr>
        <p:xfrm>
          <a:off x="3962400" y="52578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0306" name="Group 146"/>
          <p:cNvGraphicFramePr>
            <a:graphicFrameLocks noGrp="1"/>
          </p:cNvGraphicFramePr>
          <p:nvPr/>
        </p:nvGraphicFramePr>
        <p:xfrm>
          <a:off x="2590800" y="3733800"/>
          <a:ext cx="914400" cy="2133601"/>
        </p:xfrm>
        <a:graphic>
          <a:graphicData uri="http://schemas.openxmlformats.org/drawingml/2006/table">
            <a:tbl>
              <a:tblPr/>
              <a:tblGrid>
                <a:gridCol w="914400"/>
              </a:tblGrid>
              <a:tr h="6715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2991" name="Line 147"/>
          <p:cNvSpPr>
            <a:spLocks noChangeShapeType="1"/>
          </p:cNvSpPr>
          <p:nvPr/>
        </p:nvSpPr>
        <p:spPr bwMode="auto">
          <a:xfrm>
            <a:off x="3048000" y="40386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2992" name="Line 148"/>
          <p:cNvSpPr>
            <a:spLocks noChangeShapeType="1"/>
          </p:cNvSpPr>
          <p:nvPr/>
        </p:nvSpPr>
        <p:spPr bwMode="auto">
          <a:xfrm>
            <a:off x="3048000" y="48006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2993" name="Line 149"/>
          <p:cNvSpPr>
            <a:spLocks noChangeShapeType="1"/>
          </p:cNvSpPr>
          <p:nvPr/>
        </p:nvSpPr>
        <p:spPr bwMode="auto">
          <a:xfrm>
            <a:off x="3048000" y="54864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2994" name="Text Box 150"/>
          <p:cNvSpPr txBox="1">
            <a:spLocks noChangeArrowheads="1"/>
          </p:cNvSpPr>
          <p:nvPr/>
        </p:nvSpPr>
        <p:spPr bwMode="auto">
          <a:xfrm>
            <a:off x="2133600" y="3810000"/>
            <a:ext cx="457200" cy="1917700"/>
          </a:xfrm>
          <a:prstGeom prst="rect">
            <a:avLst/>
          </a:prstGeom>
          <a:noFill/>
          <a:ln w="12700">
            <a:noFill/>
            <a:miter lim="800000"/>
            <a:headEnd type="none" w="sm" len="sm"/>
            <a:tailEnd type="none" w="sm" len="sm"/>
          </a:ln>
        </p:spPr>
        <p:txBody>
          <a:bodyPr>
            <a:spAutoFit/>
          </a:bodyPr>
          <a:lstStyle/>
          <a:p>
            <a:pPr eaLnBrk="1" hangingPunct="1"/>
            <a:r>
              <a:rPr lang="en-US" sz="2400">
                <a:solidFill>
                  <a:srgbClr val="FF0000"/>
                </a:solidFill>
              </a:rPr>
              <a:t>0</a:t>
            </a:r>
            <a:br>
              <a:rPr lang="en-US" sz="2400">
                <a:solidFill>
                  <a:srgbClr val="FF0000"/>
                </a:solidFill>
              </a:rPr>
            </a:br>
            <a:r>
              <a:rPr lang="en-US" sz="2400">
                <a:solidFill>
                  <a:srgbClr val="FF0000"/>
                </a:solidFill>
              </a:rPr>
              <a:t>    1</a:t>
            </a:r>
          </a:p>
          <a:p>
            <a:pPr eaLnBrk="1" hangingPunct="1"/>
            <a:r>
              <a:rPr lang="en-US" sz="2400">
                <a:solidFill>
                  <a:srgbClr val="FF0000"/>
                </a:solidFill>
              </a:rPr>
              <a:t>    2</a:t>
            </a:r>
            <a:endParaRPr lang="en-US" sz="2400"/>
          </a:p>
        </p:txBody>
      </p:sp>
      <p:sp>
        <p:nvSpPr>
          <p:cNvPr id="15" name="Rectangle 14"/>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graphicFrame>
        <p:nvGraphicFramePr>
          <p:cNvPr id="276483" name="Group 3"/>
          <p:cNvGraphicFramePr>
            <a:graphicFrameLocks noGrp="1"/>
          </p:cNvGraphicFramePr>
          <p:nvPr/>
        </p:nvGraphicFramePr>
        <p:xfrm>
          <a:off x="6248400" y="38862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996633"/>
                          </a:solidFill>
                          <a:effectLst/>
                          <a:latin typeface="Tahoma" pitchFamily="34"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88078" name="Text Box 13"/>
          <p:cNvSpPr txBox="1">
            <a:spLocks noChangeArrowheads="1"/>
          </p:cNvSpPr>
          <p:nvPr/>
        </p:nvSpPr>
        <p:spPr bwMode="auto">
          <a:xfrm>
            <a:off x="1447800" y="2514600"/>
            <a:ext cx="5191125" cy="946150"/>
          </a:xfrm>
          <a:prstGeom prst="rect">
            <a:avLst/>
          </a:prstGeom>
          <a:noFill/>
          <a:ln w="12700">
            <a:noFill/>
            <a:miter lim="800000"/>
            <a:headEnd type="none" w="sm" len="sm"/>
            <a:tailEnd type="none" w="sm" len="sm"/>
          </a:ln>
        </p:spPr>
        <p:txBody>
          <a:bodyPr wrap="none">
            <a:spAutoFit/>
          </a:bodyPr>
          <a:lstStyle/>
          <a:p>
            <a:pPr eaLnBrk="1" hangingPunct="1"/>
            <a:r>
              <a:rPr lang="en-US" sz="2800"/>
              <a:t>int[][] mat = new int[</a:t>
            </a:r>
            <a:r>
              <a:rPr lang="en-US" sz="2800">
                <a:solidFill>
                  <a:srgbClr val="FF0000"/>
                </a:solidFill>
              </a:rPr>
              <a:t>3</a:t>
            </a:r>
            <a:r>
              <a:rPr lang="en-US" sz="2800"/>
              <a:t>][</a:t>
            </a:r>
            <a:r>
              <a:rPr lang="en-US" sz="2800">
                <a:solidFill>
                  <a:srgbClr val="FF0000"/>
                </a:solidFill>
              </a:rPr>
              <a:t>3</a:t>
            </a:r>
            <a:r>
              <a:rPr lang="en-US" sz="2800"/>
              <a:t>];</a:t>
            </a:r>
          </a:p>
          <a:p>
            <a:pPr eaLnBrk="1" hangingPunct="1"/>
            <a:r>
              <a:rPr lang="en-US" sz="2800"/>
              <a:t>mat[</a:t>
            </a:r>
            <a:r>
              <a:rPr lang="en-US" sz="2800">
                <a:solidFill>
                  <a:srgbClr val="008000"/>
                </a:solidFill>
              </a:rPr>
              <a:t>0</a:t>
            </a:r>
            <a:r>
              <a:rPr lang="en-US" sz="2800"/>
              <a:t>][</a:t>
            </a:r>
            <a:r>
              <a:rPr lang="en-US" sz="2800">
                <a:solidFill>
                  <a:srgbClr val="000066"/>
                </a:solidFill>
              </a:rPr>
              <a:t>1</a:t>
            </a:r>
            <a:r>
              <a:rPr lang="en-US" sz="2800"/>
              <a:t>]=2;</a:t>
            </a:r>
          </a:p>
        </p:txBody>
      </p:sp>
      <p:sp>
        <p:nvSpPr>
          <p:cNvPr id="88079" name="Text Box 14"/>
          <p:cNvSpPr txBox="1">
            <a:spLocks noChangeArrowheads="1"/>
          </p:cNvSpPr>
          <p:nvPr/>
        </p:nvSpPr>
        <p:spPr bwMode="auto">
          <a:xfrm>
            <a:off x="1524000" y="1828800"/>
            <a:ext cx="5638800" cy="531813"/>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 matrix is an array of arrays.</a:t>
            </a:r>
            <a:endParaRPr lang="en-US" sz="2800"/>
          </a:p>
        </p:txBody>
      </p:sp>
      <p:graphicFrame>
        <p:nvGraphicFramePr>
          <p:cNvPr id="276495" name="Group 15"/>
          <p:cNvGraphicFramePr>
            <a:graphicFrameLocks noGrp="1"/>
          </p:cNvGraphicFramePr>
          <p:nvPr/>
        </p:nvGraphicFramePr>
        <p:xfrm>
          <a:off x="6232525" y="46482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76505" name="Group 25"/>
          <p:cNvGraphicFramePr>
            <a:graphicFrameLocks noGrp="1"/>
          </p:cNvGraphicFramePr>
          <p:nvPr/>
        </p:nvGraphicFramePr>
        <p:xfrm>
          <a:off x="6232525" y="54102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76515" name="Group 35"/>
          <p:cNvGraphicFramePr>
            <a:graphicFrameLocks noGrp="1"/>
          </p:cNvGraphicFramePr>
          <p:nvPr/>
        </p:nvGraphicFramePr>
        <p:xfrm>
          <a:off x="4860925" y="3886200"/>
          <a:ext cx="914400" cy="2133601"/>
        </p:xfrm>
        <a:graphic>
          <a:graphicData uri="http://schemas.openxmlformats.org/drawingml/2006/table">
            <a:tbl>
              <a:tblPr/>
              <a:tblGrid>
                <a:gridCol w="914400"/>
              </a:tblGrid>
              <a:tr h="6715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8110" name="Line 45"/>
          <p:cNvSpPr>
            <a:spLocks noChangeShapeType="1"/>
          </p:cNvSpPr>
          <p:nvPr/>
        </p:nvSpPr>
        <p:spPr bwMode="auto">
          <a:xfrm>
            <a:off x="5318125" y="41910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8111" name="Line 46"/>
          <p:cNvSpPr>
            <a:spLocks noChangeShapeType="1"/>
          </p:cNvSpPr>
          <p:nvPr/>
        </p:nvSpPr>
        <p:spPr bwMode="auto">
          <a:xfrm>
            <a:off x="5318125" y="49530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8112" name="Line 47"/>
          <p:cNvSpPr>
            <a:spLocks noChangeShapeType="1"/>
          </p:cNvSpPr>
          <p:nvPr/>
        </p:nvSpPr>
        <p:spPr bwMode="auto">
          <a:xfrm>
            <a:off x="5318125" y="56388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88113" name="Text Box 48"/>
          <p:cNvSpPr txBox="1">
            <a:spLocks noChangeArrowheads="1"/>
          </p:cNvSpPr>
          <p:nvPr/>
        </p:nvSpPr>
        <p:spPr bwMode="auto">
          <a:xfrm>
            <a:off x="4403725" y="3962400"/>
            <a:ext cx="457200" cy="1917700"/>
          </a:xfrm>
          <a:prstGeom prst="rect">
            <a:avLst/>
          </a:prstGeom>
          <a:noFill/>
          <a:ln w="12700">
            <a:noFill/>
            <a:miter lim="800000"/>
            <a:headEnd type="none" w="sm" len="sm"/>
            <a:tailEnd type="none" w="sm" len="sm"/>
          </a:ln>
        </p:spPr>
        <p:txBody>
          <a:bodyPr>
            <a:spAutoFit/>
          </a:bodyPr>
          <a:lstStyle/>
          <a:p>
            <a:pPr eaLnBrk="1" hangingPunct="1"/>
            <a:r>
              <a:rPr lang="en-US" sz="2400">
                <a:solidFill>
                  <a:srgbClr val="008000"/>
                </a:solidFill>
              </a:rPr>
              <a:t>0</a:t>
            </a:r>
            <a:r>
              <a:rPr lang="en-US" sz="2400">
                <a:solidFill>
                  <a:srgbClr val="FF0000"/>
                </a:solidFill>
              </a:rPr>
              <a:t/>
            </a:r>
            <a:br>
              <a:rPr lang="en-US" sz="2400">
                <a:solidFill>
                  <a:srgbClr val="FF0000"/>
                </a:solidFill>
              </a:rPr>
            </a:br>
            <a:r>
              <a:rPr lang="en-US" sz="2400">
                <a:solidFill>
                  <a:srgbClr val="FF0000"/>
                </a:solidFill>
              </a:rPr>
              <a:t>    1</a:t>
            </a:r>
          </a:p>
          <a:p>
            <a:pPr eaLnBrk="1" hangingPunct="1"/>
            <a:r>
              <a:rPr lang="en-US" sz="2400">
                <a:solidFill>
                  <a:srgbClr val="FF0000"/>
                </a:solidFill>
              </a:rPr>
              <a:t>    2</a:t>
            </a:r>
            <a:endParaRPr lang="en-US" sz="2400"/>
          </a:p>
        </p:txBody>
      </p:sp>
      <p:sp>
        <p:nvSpPr>
          <p:cNvPr id="88114" name="Text Box 49"/>
          <p:cNvSpPr txBox="1">
            <a:spLocks noChangeArrowheads="1"/>
          </p:cNvSpPr>
          <p:nvPr/>
        </p:nvSpPr>
        <p:spPr bwMode="auto">
          <a:xfrm>
            <a:off x="1219200" y="4038600"/>
            <a:ext cx="1447800" cy="958850"/>
          </a:xfrm>
          <a:prstGeom prst="rect">
            <a:avLst/>
          </a:prstGeom>
          <a:noFill/>
          <a:ln w="12700">
            <a:solidFill>
              <a:srgbClr val="008000"/>
            </a:solidFill>
            <a:miter lim="800000"/>
            <a:headEnd type="none" w="sm" len="sm"/>
            <a:tailEnd type="none" w="sm" len="sm"/>
          </a:ln>
        </p:spPr>
        <p:txBody>
          <a:bodyPr>
            <a:spAutoFit/>
          </a:bodyPr>
          <a:lstStyle/>
          <a:p>
            <a:pPr eaLnBrk="1" hangingPunct="1">
              <a:spcBef>
                <a:spcPct val="50000"/>
              </a:spcBef>
            </a:pPr>
            <a:r>
              <a:rPr lang="en-US" sz="2800">
                <a:solidFill>
                  <a:srgbClr val="008000"/>
                </a:solidFill>
              </a:rPr>
              <a:t>Which</a:t>
            </a:r>
            <a:br>
              <a:rPr lang="en-US" sz="2800">
                <a:solidFill>
                  <a:srgbClr val="008000"/>
                </a:solidFill>
              </a:rPr>
            </a:br>
            <a:r>
              <a:rPr lang="en-US" sz="2800">
                <a:solidFill>
                  <a:srgbClr val="008000"/>
                </a:solidFill>
              </a:rPr>
              <a:t>array?</a:t>
            </a:r>
          </a:p>
        </p:txBody>
      </p:sp>
      <p:sp>
        <p:nvSpPr>
          <p:cNvPr id="88115" name="Line 50"/>
          <p:cNvSpPr>
            <a:spLocks noChangeShapeType="1"/>
          </p:cNvSpPr>
          <p:nvPr/>
        </p:nvSpPr>
        <p:spPr bwMode="auto">
          <a:xfrm flipV="1">
            <a:off x="2362200" y="3429000"/>
            <a:ext cx="152400" cy="609600"/>
          </a:xfrm>
          <a:prstGeom prst="line">
            <a:avLst/>
          </a:prstGeom>
          <a:noFill/>
          <a:ln w="38100">
            <a:solidFill>
              <a:srgbClr val="008000"/>
            </a:solidFill>
            <a:round/>
            <a:headEnd type="none" w="sm" len="sm"/>
            <a:tailEnd type="triangle" w="sm" len="sm"/>
          </a:ln>
        </p:spPr>
        <p:txBody>
          <a:bodyPr/>
          <a:lstStyle/>
          <a:p>
            <a:endParaRPr lang="en-US"/>
          </a:p>
        </p:txBody>
      </p:sp>
      <p:sp>
        <p:nvSpPr>
          <p:cNvPr id="88116" name="Text Box 51"/>
          <p:cNvSpPr txBox="1">
            <a:spLocks noChangeArrowheads="1"/>
          </p:cNvSpPr>
          <p:nvPr/>
        </p:nvSpPr>
        <p:spPr bwMode="auto">
          <a:xfrm>
            <a:off x="2819400" y="5181600"/>
            <a:ext cx="1447800" cy="958850"/>
          </a:xfrm>
          <a:prstGeom prst="rect">
            <a:avLst/>
          </a:prstGeom>
          <a:noFill/>
          <a:ln w="12700">
            <a:solidFill>
              <a:srgbClr val="000066"/>
            </a:solidFill>
            <a:miter lim="800000"/>
            <a:headEnd type="none" w="sm" len="sm"/>
            <a:tailEnd type="none" w="sm" len="sm"/>
          </a:ln>
        </p:spPr>
        <p:txBody>
          <a:bodyPr>
            <a:spAutoFit/>
          </a:bodyPr>
          <a:lstStyle/>
          <a:p>
            <a:pPr eaLnBrk="1" hangingPunct="1">
              <a:spcBef>
                <a:spcPct val="50000"/>
              </a:spcBef>
            </a:pPr>
            <a:r>
              <a:rPr lang="en-US" sz="2800">
                <a:solidFill>
                  <a:srgbClr val="000066"/>
                </a:solidFill>
              </a:rPr>
              <a:t>Which</a:t>
            </a:r>
            <a:br>
              <a:rPr lang="en-US" sz="2800">
                <a:solidFill>
                  <a:srgbClr val="000066"/>
                </a:solidFill>
              </a:rPr>
            </a:br>
            <a:r>
              <a:rPr lang="en-US" sz="2800">
                <a:solidFill>
                  <a:srgbClr val="000066"/>
                </a:solidFill>
              </a:rPr>
              <a:t>spot?</a:t>
            </a:r>
          </a:p>
        </p:txBody>
      </p:sp>
      <p:sp>
        <p:nvSpPr>
          <p:cNvPr id="88117" name="Line 52"/>
          <p:cNvSpPr>
            <a:spLocks noChangeShapeType="1"/>
          </p:cNvSpPr>
          <p:nvPr/>
        </p:nvSpPr>
        <p:spPr bwMode="auto">
          <a:xfrm flipH="1" flipV="1">
            <a:off x="3048000" y="3429000"/>
            <a:ext cx="228600" cy="1752600"/>
          </a:xfrm>
          <a:prstGeom prst="line">
            <a:avLst/>
          </a:prstGeom>
          <a:noFill/>
          <a:ln w="38100">
            <a:solidFill>
              <a:srgbClr val="000066"/>
            </a:solidFill>
            <a:round/>
            <a:headEnd type="none" w="sm" len="sm"/>
            <a:tailEnd type="triangle" w="sm" len="sm"/>
          </a:ln>
        </p:spPr>
        <p:txBody>
          <a:bodyPr/>
          <a:lstStyle/>
          <a:p>
            <a:endParaRPr lang="en-US"/>
          </a:p>
        </p:txBody>
      </p:sp>
      <p:sp>
        <p:nvSpPr>
          <p:cNvPr id="88118" name="Text Box 53"/>
          <p:cNvSpPr txBox="1">
            <a:spLocks noChangeArrowheads="1"/>
          </p:cNvSpPr>
          <p:nvPr/>
        </p:nvSpPr>
        <p:spPr bwMode="auto">
          <a:xfrm>
            <a:off x="6400800" y="3352800"/>
            <a:ext cx="1714500" cy="396875"/>
          </a:xfrm>
          <a:prstGeom prst="rect">
            <a:avLst/>
          </a:prstGeom>
          <a:noFill/>
          <a:ln w="12700">
            <a:noFill/>
            <a:miter lim="800000"/>
            <a:headEnd type="none" w="sm" len="sm"/>
            <a:tailEnd type="none" w="sm" len="sm"/>
          </a:ln>
        </p:spPr>
        <p:txBody>
          <a:bodyPr wrap="none">
            <a:spAutoFit/>
          </a:bodyPr>
          <a:lstStyle/>
          <a:p>
            <a:pPr eaLnBrk="1" hangingPunct="1"/>
            <a:r>
              <a:rPr lang="en-US" sz="2000">
                <a:solidFill>
                  <a:srgbClr val="FF0000"/>
                </a:solidFill>
              </a:rPr>
              <a:t>0       </a:t>
            </a:r>
            <a:r>
              <a:rPr lang="en-US" sz="2000">
                <a:solidFill>
                  <a:srgbClr val="000066"/>
                </a:solidFill>
              </a:rPr>
              <a:t>1</a:t>
            </a:r>
            <a:r>
              <a:rPr lang="en-US" sz="2000">
                <a:solidFill>
                  <a:srgbClr val="FF0000"/>
                </a:solidFill>
              </a:rPr>
              <a:t>       2</a:t>
            </a:r>
            <a:endParaRPr lang="en-US" sz="2000"/>
          </a:p>
        </p:txBody>
      </p:sp>
      <p:sp>
        <p:nvSpPr>
          <p:cNvPr id="19" name="Rectangle 18"/>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graphicFrame>
        <p:nvGraphicFramePr>
          <p:cNvPr id="205827" name="Group 3"/>
          <p:cNvGraphicFramePr>
            <a:graphicFrameLocks noGrp="1"/>
          </p:cNvGraphicFramePr>
          <p:nvPr/>
        </p:nvGraphicFramePr>
        <p:xfrm>
          <a:off x="1066800" y="2286000"/>
          <a:ext cx="4267200" cy="2773362"/>
        </p:xfrm>
        <a:graphic>
          <a:graphicData uri="http://schemas.openxmlformats.org/drawingml/2006/table">
            <a:tbl>
              <a:tblPr/>
              <a:tblGrid>
                <a:gridCol w="854075"/>
                <a:gridCol w="852488"/>
                <a:gridCol w="854075"/>
                <a:gridCol w="852487"/>
                <a:gridCol w="854075"/>
              </a:tblGrid>
              <a:tr h="51813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A50021"/>
                          </a:solidFill>
                          <a:effectLst/>
                          <a:latin typeface="Tahoma" pitchFamily="34" charset="0"/>
                        </a:rPr>
                        <a:t>5</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34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49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A50021"/>
                          </a:solidFill>
                          <a:effectLst/>
                          <a:latin typeface="Tahoma" pitchFamily="34" charset="0"/>
                        </a:rPr>
                        <a:t>7</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34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634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A50021"/>
                          </a:solidFill>
                          <a:effectLst/>
                          <a:latin typeface="Tahoma" pitchFamily="34" charset="0"/>
                        </a:rPr>
                        <a:t>3</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marT="45708" marB="4570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9129" name="Text Box 41"/>
          <p:cNvSpPr txBox="1">
            <a:spLocks noChangeArrowheads="1"/>
          </p:cNvSpPr>
          <p:nvPr/>
        </p:nvSpPr>
        <p:spPr bwMode="auto">
          <a:xfrm>
            <a:off x="5562600" y="2209800"/>
            <a:ext cx="3048000" cy="1801813"/>
          </a:xfrm>
          <a:prstGeom prst="rect">
            <a:avLst/>
          </a:prstGeom>
          <a:noFill/>
          <a:ln w="12700">
            <a:noFill/>
            <a:miter lim="800000"/>
            <a:headEnd type="none" w="sm" len="sm"/>
            <a:tailEnd type="none" w="sm" len="sm"/>
          </a:ln>
        </p:spPr>
        <p:txBody>
          <a:bodyPr>
            <a:spAutoFit/>
          </a:bodyPr>
          <a:lstStyle/>
          <a:p>
            <a:pPr eaLnBrk="1" hangingPunct="1">
              <a:spcBef>
                <a:spcPct val="50000"/>
              </a:spcBef>
            </a:pPr>
            <a:r>
              <a:rPr lang="en-US" sz="2800">
                <a:solidFill>
                  <a:schemeClr val="accent2"/>
                </a:solidFill>
              </a:rPr>
              <a:t>mat[2][2]=7;</a:t>
            </a:r>
          </a:p>
          <a:p>
            <a:pPr eaLnBrk="1" hangingPunct="1">
              <a:spcBef>
                <a:spcPct val="50000"/>
              </a:spcBef>
            </a:pPr>
            <a:r>
              <a:rPr lang="en-US" sz="2800">
                <a:solidFill>
                  <a:schemeClr val="accent2"/>
                </a:solidFill>
              </a:rPr>
              <a:t>mat[0][3]=5;</a:t>
            </a:r>
          </a:p>
          <a:p>
            <a:pPr eaLnBrk="1" hangingPunct="1">
              <a:spcBef>
                <a:spcPct val="50000"/>
              </a:spcBef>
            </a:pPr>
            <a:r>
              <a:rPr lang="en-US" sz="2800">
                <a:solidFill>
                  <a:schemeClr val="accent2"/>
                </a:solidFill>
              </a:rPr>
              <a:t>mat[4][1]=3</a:t>
            </a:r>
          </a:p>
        </p:txBody>
      </p:sp>
      <p:sp>
        <p:nvSpPr>
          <p:cNvPr id="89130" name="Text Box 42"/>
          <p:cNvSpPr txBox="1">
            <a:spLocks noChangeArrowheads="1"/>
          </p:cNvSpPr>
          <p:nvPr/>
        </p:nvSpPr>
        <p:spPr bwMode="auto">
          <a:xfrm>
            <a:off x="1295400" y="1752600"/>
            <a:ext cx="5562600" cy="519113"/>
          </a:xfrm>
          <a:prstGeom prst="rect">
            <a:avLst/>
          </a:prstGeom>
          <a:noFill/>
          <a:ln w="12700">
            <a:noFill/>
            <a:miter lim="800000"/>
            <a:headEnd type="none" w="sm" len="sm"/>
            <a:tailEnd type="none" w="sm" len="sm"/>
          </a:ln>
        </p:spPr>
        <p:txBody>
          <a:bodyPr>
            <a:spAutoFit/>
          </a:bodyPr>
          <a:lstStyle/>
          <a:p>
            <a:pPr eaLnBrk="1" hangingPunct="1">
              <a:spcBef>
                <a:spcPct val="50000"/>
              </a:spcBef>
            </a:pPr>
            <a:r>
              <a:rPr lang="en-US" sz="2800">
                <a:solidFill>
                  <a:schemeClr val="accent2"/>
                </a:solidFill>
              </a:rPr>
              <a:t>0      1      2      3     4</a:t>
            </a:r>
          </a:p>
        </p:txBody>
      </p:sp>
      <p:sp>
        <p:nvSpPr>
          <p:cNvPr id="89131" name="Text Box 43"/>
          <p:cNvSpPr txBox="1">
            <a:spLocks noChangeArrowheads="1"/>
          </p:cNvSpPr>
          <p:nvPr/>
        </p:nvSpPr>
        <p:spPr bwMode="auto">
          <a:xfrm>
            <a:off x="304800" y="2133600"/>
            <a:ext cx="685800" cy="2973388"/>
          </a:xfrm>
          <a:prstGeom prst="rect">
            <a:avLst/>
          </a:prstGeom>
          <a:noFill/>
          <a:ln w="12700">
            <a:noFill/>
            <a:miter lim="800000"/>
            <a:headEnd type="none" w="sm" len="sm"/>
            <a:tailEnd type="none" w="sm" len="sm"/>
          </a:ln>
        </p:spPr>
        <p:txBody>
          <a:bodyPr>
            <a:spAutoFit/>
          </a:bodyPr>
          <a:lstStyle/>
          <a:p>
            <a:pPr eaLnBrk="1" hangingPunct="1">
              <a:lnSpc>
                <a:spcPct val="135000"/>
              </a:lnSpc>
              <a:spcBef>
                <a:spcPct val="50000"/>
              </a:spcBef>
            </a:pPr>
            <a:r>
              <a:rPr lang="en-US" sz="2800">
                <a:solidFill>
                  <a:schemeClr val="accent2"/>
                </a:solidFill>
              </a:rPr>
              <a:t>0     1</a:t>
            </a:r>
            <a:br>
              <a:rPr lang="en-US" sz="2800">
                <a:solidFill>
                  <a:schemeClr val="accent2"/>
                </a:solidFill>
              </a:rPr>
            </a:br>
            <a:r>
              <a:rPr lang="en-US" sz="2800">
                <a:solidFill>
                  <a:schemeClr val="accent2"/>
                </a:solidFill>
              </a:rPr>
              <a:t>2      </a:t>
            </a:r>
            <a:br>
              <a:rPr lang="en-US" sz="2800">
                <a:solidFill>
                  <a:schemeClr val="accent2"/>
                </a:solidFill>
              </a:rPr>
            </a:br>
            <a:r>
              <a:rPr lang="en-US" sz="2800">
                <a:solidFill>
                  <a:schemeClr val="accent2"/>
                </a:solidFill>
              </a:rPr>
              <a:t>3     4</a:t>
            </a:r>
          </a:p>
        </p:txBody>
      </p:sp>
      <p:pic>
        <p:nvPicPr>
          <p:cNvPr id="89133" name="Picture 45" descr="j0347369[1]"/>
          <p:cNvPicPr>
            <a:picLocks noChangeAspect="1" noChangeArrowheads="1"/>
          </p:cNvPicPr>
          <p:nvPr/>
        </p:nvPicPr>
        <p:blipFill>
          <a:blip r:embed="rId3" cstate="print"/>
          <a:srcRect/>
          <a:stretch>
            <a:fillRect/>
          </a:stretch>
        </p:blipFill>
        <p:spPr bwMode="auto">
          <a:xfrm>
            <a:off x="7162800" y="4876800"/>
            <a:ext cx="1600200" cy="1601788"/>
          </a:xfrm>
          <a:prstGeom prst="rect">
            <a:avLst/>
          </a:prstGeom>
          <a:noFill/>
          <a:ln w="9525">
            <a:noFill/>
            <a:miter lim="800000"/>
            <a:headEnd/>
            <a:tailEnd/>
          </a:ln>
        </p:spPr>
      </p:pic>
      <p:sp>
        <p:nvSpPr>
          <p:cNvPr id="9" name="Rectangle 8"/>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90115" name="Text Box 3"/>
          <p:cNvSpPr txBox="1">
            <a:spLocks noChangeArrowheads="1"/>
          </p:cNvSpPr>
          <p:nvPr/>
        </p:nvSpPr>
        <p:spPr bwMode="auto">
          <a:xfrm>
            <a:off x="914400" y="2057400"/>
            <a:ext cx="6269038" cy="2647950"/>
          </a:xfrm>
          <a:prstGeom prst="rect">
            <a:avLst/>
          </a:prstGeom>
          <a:noFill/>
          <a:ln w="12700">
            <a:noFill/>
            <a:miter lim="800000"/>
            <a:headEnd type="none" w="sm" len="sm"/>
            <a:tailEnd type="none" w="sm" len="sm"/>
          </a:ln>
        </p:spPr>
        <p:txBody>
          <a:bodyPr wrap="none">
            <a:spAutoFit/>
          </a:bodyPr>
          <a:lstStyle/>
          <a:p>
            <a:pPr eaLnBrk="1" hangingPunct="1"/>
            <a:r>
              <a:rPr lang="en-US" sz="2400"/>
              <a:t>for( int r = 0; r &lt; mat.length; r++)</a:t>
            </a:r>
          </a:p>
          <a:p>
            <a:pPr eaLnBrk="1" hangingPunct="1"/>
            <a:r>
              <a:rPr lang="en-US" sz="2400"/>
              <a:t>{</a:t>
            </a:r>
          </a:p>
          <a:p>
            <a:pPr eaLnBrk="1" hangingPunct="1"/>
            <a:r>
              <a:rPr lang="en-US" sz="2400"/>
              <a:t>   for( int c = 0; c &lt; mat[r].length; c++)</a:t>
            </a:r>
          </a:p>
          <a:p>
            <a:pPr eaLnBrk="1" hangingPunct="1"/>
            <a:r>
              <a:rPr lang="en-US" sz="2400"/>
              <a:t>   {</a:t>
            </a:r>
          </a:p>
          <a:p>
            <a:pPr eaLnBrk="1" hangingPunct="1"/>
            <a:r>
              <a:rPr lang="en-US" sz="2400"/>
              <a:t>	mat[r][c] = r*c;</a:t>
            </a:r>
          </a:p>
          <a:p>
            <a:pPr eaLnBrk="1" hangingPunct="1"/>
            <a:r>
              <a:rPr lang="en-US" sz="2400"/>
              <a:t>   }</a:t>
            </a:r>
          </a:p>
          <a:p>
            <a:pPr eaLnBrk="1" hangingPunct="1"/>
            <a:r>
              <a:rPr lang="en-US" sz="2400"/>
              <a:t>}</a:t>
            </a:r>
          </a:p>
        </p:txBody>
      </p:sp>
      <p:graphicFrame>
        <p:nvGraphicFramePr>
          <p:cNvPr id="225284" name="Group 4"/>
          <p:cNvGraphicFramePr>
            <a:graphicFrameLocks noGrp="1"/>
          </p:cNvGraphicFramePr>
          <p:nvPr/>
        </p:nvGraphicFramePr>
        <p:xfrm>
          <a:off x="4876800" y="3810000"/>
          <a:ext cx="2743200" cy="2260600"/>
        </p:xfrm>
        <a:graphic>
          <a:graphicData uri="http://schemas.openxmlformats.org/drawingml/2006/table">
            <a:tbl>
              <a:tblPr/>
              <a:tblGrid>
                <a:gridCol w="914400"/>
                <a:gridCol w="914400"/>
                <a:gridCol w="914400"/>
              </a:tblGrid>
              <a:tr h="752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55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52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accent2"/>
                          </a:solidFill>
                          <a:effectLst/>
                          <a:latin typeface="Tahoma" pitchFamily="34" charset="0"/>
                        </a:rPr>
                        <a:t>4</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0134" name="Text Box 22"/>
          <p:cNvSpPr txBox="1">
            <a:spLocks noChangeArrowheads="1"/>
          </p:cNvSpPr>
          <p:nvPr/>
        </p:nvSpPr>
        <p:spPr bwMode="auto">
          <a:xfrm>
            <a:off x="1676400" y="5105400"/>
            <a:ext cx="2822575" cy="519113"/>
          </a:xfrm>
          <a:prstGeom prst="rect">
            <a:avLst/>
          </a:prstGeom>
          <a:noFill/>
          <a:ln w="12700">
            <a:noFill/>
            <a:miter lim="800000"/>
            <a:headEnd type="none" w="sm" len="sm"/>
            <a:tailEnd type="none" w="sm" len="sm"/>
          </a:ln>
        </p:spPr>
        <p:txBody>
          <a:bodyPr wrap="none">
            <a:spAutoFit/>
          </a:bodyPr>
          <a:lstStyle/>
          <a:p>
            <a:pPr eaLnBrk="1" hangingPunct="1"/>
            <a:r>
              <a:rPr lang="en-US" sz="2800">
                <a:solidFill>
                  <a:srgbClr val="0000CC"/>
                </a:solidFill>
              </a:rPr>
              <a:t>if mat was 3x3</a:t>
            </a:r>
            <a:endParaRPr lang="en-US" sz="2800"/>
          </a:p>
        </p:txBody>
      </p:sp>
      <p:sp>
        <p:nvSpPr>
          <p:cNvPr id="7" name="Rectangle 6"/>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92164" name="Text Box 3"/>
          <p:cNvSpPr txBox="1">
            <a:spLocks noChangeArrowheads="1"/>
          </p:cNvSpPr>
          <p:nvPr/>
        </p:nvSpPr>
        <p:spPr bwMode="auto">
          <a:xfrm>
            <a:off x="3352800" y="3352800"/>
            <a:ext cx="1714500" cy="396875"/>
          </a:xfrm>
          <a:prstGeom prst="rect">
            <a:avLst/>
          </a:prstGeom>
          <a:noFill/>
          <a:ln w="12700">
            <a:noFill/>
            <a:miter lim="800000"/>
            <a:headEnd type="none" w="sm" len="sm"/>
            <a:tailEnd type="none" w="sm" len="sm"/>
          </a:ln>
        </p:spPr>
        <p:txBody>
          <a:bodyPr wrap="none">
            <a:spAutoFit/>
          </a:bodyPr>
          <a:lstStyle/>
          <a:p>
            <a:pPr eaLnBrk="1" hangingPunct="1"/>
            <a:r>
              <a:rPr lang="en-US" sz="2000">
                <a:solidFill>
                  <a:srgbClr val="FF0000"/>
                </a:solidFill>
              </a:rPr>
              <a:t>0       1       2</a:t>
            </a:r>
            <a:endParaRPr lang="en-US" sz="2000"/>
          </a:p>
        </p:txBody>
      </p:sp>
      <p:graphicFrame>
        <p:nvGraphicFramePr>
          <p:cNvPr id="228356" name="Group 4"/>
          <p:cNvGraphicFramePr>
            <a:graphicFrameLocks noGrp="1"/>
          </p:cNvGraphicFramePr>
          <p:nvPr/>
        </p:nvGraphicFramePr>
        <p:xfrm>
          <a:off x="3216275" y="38100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sp>
        <p:nvSpPr>
          <p:cNvPr id="92175" name="Text Box 14"/>
          <p:cNvSpPr txBox="1">
            <a:spLocks noChangeArrowheads="1"/>
          </p:cNvSpPr>
          <p:nvPr/>
        </p:nvSpPr>
        <p:spPr bwMode="auto">
          <a:xfrm>
            <a:off x="1524000" y="2590800"/>
            <a:ext cx="5191125" cy="519113"/>
          </a:xfrm>
          <a:prstGeom prst="rect">
            <a:avLst/>
          </a:prstGeom>
          <a:noFill/>
          <a:ln w="12700">
            <a:noFill/>
            <a:miter lim="800000"/>
            <a:headEnd type="none" w="sm" len="sm"/>
            <a:tailEnd type="none" w="sm" len="sm"/>
          </a:ln>
        </p:spPr>
        <p:txBody>
          <a:bodyPr wrap="none">
            <a:spAutoFit/>
          </a:bodyPr>
          <a:lstStyle/>
          <a:p>
            <a:pPr eaLnBrk="1" hangingPunct="1"/>
            <a:r>
              <a:rPr lang="en-US" sz="2800"/>
              <a:t>int[][] mat = new int[</a:t>
            </a:r>
            <a:r>
              <a:rPr lang="en-US" sz="2800">
                <a:solidFill>
                  <a:srgbClr val="008000"/>
                </a:solidFill>
              </a:rPr>
              <a:t>3</a:t>
            </a:r>
            <a:r>
              <a:rPr lang="en-US" sz="2800"/>
              <a:t>][</a:t>
            </a:r>
            <a:r>
              <a:rPr lang="en-US" sz="2800">
                <a:solidFill>
                  <a:schemeClr val="accent2"/>
                </a:solidFill>
              </a:rPr>
              <a:t>3</a:t>
            </a:r>
            <a:r>
              <a:rPr lang="en-US" sz="2800"/>
              <a:t>];</a:t>
            </a:r>
          </a:p>
        </p:txBody>
      </p:sp>
      <p:sp>
        <p:nvSpPr>
          <p:cNvPr id="92176" name="Text Box 15"/>
          <p:cNvSpPr txBox="1">
            <a:spLocks noChangeArrowheads="1"/>
          </p:cNvSpPr>
          <p:nvPr/>
        </p:nvSpPr>
        <p:spPr bwMode="auto">
          <a:xfrm>
            <a:off x="1524000" y="1828800"/>
            <a:ext cx="5638800" cy="531813"/>
          </a:xfrm>
          <a:prstGeom prst="rect">
            <a:avLst/>
          </a:prstGeom>
          <a:noFill/>
          <a:ln w="12700">
            <a:solidFill>
              <a:srgbClr val="008080"/>
            </a:solidFill>
            <a:miter lim="800000"/>
            <a:headEnd type="none" w="sm" len="sm"/>
            <a:tailEnd type="none" w="sm" len="sm"/>
          </a:ln>
        </p:spPr>
        <p:txBody>
          <a:bodyPr>
            <a:spAutoFit/>
          </a:bodyPr>
          <a:lstStyle/>
          <a:p>
            <a:pPr eaLnBrk="1" hangingPunct="1"/>
            <a:r>
              <a:rPr lang="en-US" sz="2800">
                <a:solidFill>
                  <a:srgbClr val="006666"/>
                </a:solidFill>
              </a:rPr>
              <a:t>A matrix is an array of arrays.</a:t>
            </a:r>
            <a:endParaRPr lang="en-US" sz="2800"/>
          </a:p>
        </p:txBody>
      </p:sp>
      <p:graphicFrame>
        <p:nvGraphicFramePr>
          <p:cNvPr id="228368" name="Group 16"/>
          <p:cNvGraphicFramePr>
            <a:graphicFrameLocks noGrp="1"/>
          </p:cNvGraphicFramePr>
          <p:nvPr/>
        </p:nvGraphicFramePr>
        <p:xfrm>
          <a:off x="3200400" y="45720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8378" name="Group 26"/>
          <p:cNvGraphicFramePr>
            <a:graphicFrameLocks noGrp="1"/>
          </p:cNvGraphicFramePr>
          <p:nvPr/>
        </p:nvGraphicFramePr>
        <p:xfrm>
          <a:off x="3200400" y="5334000"/>
          <a:ext cx="2035175" cy="584200"/>
        </p:xfrm>
        <a:graphic>
          <a:graphicData uri="http://schemas.openxmlformats.org/drawingml/2006/table">
            <a:tbl>
              <a:tblPr/>
              <a:tblGrid>
                <a:gridCol w="677863"/>
                <a:gridCol w="677862"/>
                <a:gridCol w="679450"/>
              </a:tblGrid>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ahoma" pitchFamily="34" charset="0"/>
                        </a:rPr>
                        <a:t>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CC">
                        <a:alpha val="50000"/>
                      </a:srgbClr>
                    </a:solidFill>
                  </a:tcPr>
                </a:tc>
              </a:tr>
            </a:tbl>
          </a:graphicData>
        </a:graphic>
      </p:graphicFrame>
      <p:graphicFrame>
        <p:nvGraphicFramePr>
          <p:cNvPr id="228388" name="Group 36"/>
          <p:cNvGraphicFramePr>
            <a:graphicFrameLocks noGrp="1"/>
          </p:cNvGraphicFramePr>
          <p:nvPr/>
        </p:nvGraphicFramePr>
        <p:xfrm>
          <a:off x="1828800" y="3810000"/>
          <a:ext cx="914400" cy="2133601"/>
        </p:xfrm>
        <a:graphic>
          <a:graphicData uri="http://schemas.openxmlformats.org/drawingml/2006/table">
            <a:tbl>
              <a:tblPr/>
              <a:tblGrid>
                <a:gridCol w="914400"/>
              </a:tblGrid>
              <a:tr h="6715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2207" name="Line 46"/>
          <p:cNvSpPr>
            <a:spLocks noChangeShapeType="1"/>
          </p:cNvSpPr>
          <p:nvPr/>
        </p:nvSpPr>
        <p:spPr bwMode="auto">
          <a:xfrm>
            <a:off x="2286000" y="41148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92208" name="Line 47"/>
          <p:cNvSpPr>
            <a:spLocks noChangeShapeType="1"/>
          </p:cNvSpPr>
          <p:nvPr/>
        </p:nvSpPr>
        <p:spPr bwMode="auto">
          <a:xfrm>
            <a:off x="2286000" y="48768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92209" name="Line 48"/>
          <p:cNvSpPr>
            <a:spLocks noChangeShapeType="1"/>
          </p:cNvSpPr>
          <p:nvPr/>
        </p:nvSpPr>
        <p:spPr bwMode="auto">
          <a:xfrm>
            <a:off x="2286000" y="5562600"/>
            <a:ext cx="838200" cy="0"/>
          </a:xfrm>
          <a:prstGeom prst="line">
            <a:avLst/>
          </a:prstGeom>
          <a:noFill/>
          <a:ln w="50800">
            <a:solidFill>
              <a:srgbClr val="FF0000"/>
            </a:solidFill>
            <a:round/>
            <a:headEnd type="oval" w="lg" len="lg"/>
            <a:tailEnd type="triangle" w="lg" len="lg"/>
          </a:ln>
        </p:spPr>
        <p:txBody>
          <a:bodyPr/>
          <a:lstStyle/>
          <a:p>
            <a:endParaRPr lang="en-US"/>
          </a:p>
        </p:txBody>
      </p:sp>
      <p:sp>
        <p:nvSpPr>
          <p:cNvPr id="92210" name="Text Box 49"/>
          <p:cNvSpPr txBox="1">
            <a:spLocks noChangeArrowheads="1"/>
          </p:cNvSpPr>
          <p:nvPr/>
        </p:nvSpPr>
        <p:spPr bwMode="auto">
          <a:xfrm>
            <a:off x="1371600" y="3886200"/>
            <a:ext cx="457200" cy="1917700"/>
          </a:xfrm>
          <a:prstGeom prst="rect">
            <a:avLst/>
          </a:prstGeom>
          <a:noFill/>
          <a:ln w="12700">
            <a:noFill/>
            <a:miter lim="800000"/>
            <a:headEnd type="none" w="sm" len="sm"/>
            <a:tailEnd type="none" w="sm" len="sm"/>
          </a:ln>
        </p:spPr>
        <p:txBody>
          <a:bodyPr>
            <a:spAutoFit/>
          </a:bodyPr>
          <a:lstStyle/>
          <a:p>
            <a:pPr eaLnBrk="1" hangingPunct="1"/>
            <a:r>
              <a:rPr lang="en-US" sz="2400">
                <a:solidFill>
                  <a:srgbClr val="FF0000"/>
                </a:solidFill>
              </a:rPr>
              <a:t>0</a:t>
            </a:r>
            <a:br>
              <a:rPr lang="en-US" sz="2400">
                <a:solidFill>
                  <a:srgbClr val="FF0000"/>
                </a:solidFill>
              </a:rPr>
            </a:br>
            <a:r>
              <a:rPr lang="en-US" sz="2400">
                <a:solidFill>
                  <a:srgbClr val="FF0000"/>
                </a:solidFill>
              </a:rPr>
              <a:t>    1</a:t>
            </a:r>
          </a:p>
          <a:p>
            <a:pPr eaLnBrk="1" hangingPunct="1"/>
            <a:r>
              <a:rPr lang="en-US" sz="2400">
                <a:solidFill>
                  <a:srgbClr val="FF0000"/>
                </a:solidFill>
              </a:rPr>
              <a:t>    2</a:t>
            </a:r>
            <a:endParaRPr lang="en-US" sz="2400"/>
          </a:p>
        </p:txBody>
      </p:sp>
      <p:sp>
        <p:nvSpPr>
          <p:cNvPr id="92211" name="Text Box 50"/>
          <p:cNvSpPr txBox="1">
            <a:spLocks noChangeArrowheads="1"/>
          </p:cNvSpPr>
          <p:nvPr/>
        </p:nvSpPr>
        <p:spPr bwMode="auto">
          <a:xfrm>
            <a:off x="5638800" y="3581400"/>
            <a:ext cx="1219200" cy="958850"/>
          </a:xfrm>
          <a:prstGeom prst="rect">
            <a:avLst/>
          </a:prstGeom>
          <a:noFill/>
          <a:ln w="12700">
            <a:solidFill>
              <a:srgbClr val="008000"/>
            </a:solidFill>
            <a:miter lim="800000"/>
            <a:headEnd type="none" w="sm" len="sm"/>
            <a:tailEnd type="none" w="sm" len="sm"/>
          </a:ln>
        </p:spPr>
        <p:txBody>
          <a:bodyPr>
            <a:spAutoFit/>
          </a:bodyPr>
          <a:lstStyle/>
          <a:p>
            <a:pPr eaLnBrk="1" hangingPunct="1">
              <a:spcBef>
                <a:spcPct val="50000"/>
              </a:spcBef>
            </a:pPr>
            <a:r>
              <a:rPr lang="en-US" sz="2800">
                <a:solidFill>
                  <a:srgbClr val="008000"/>
                </a:solidFill>
              </a:rPr>
              <a:t># of arrays</a:t>
            </a:r>
          </a:p>
        </p:txBody>
      </p:sp>
      <p:sp>
        <p:nvSpPr>
          <p:cNvPr id="92212" name="Line 52"/>
          <p:cNvSpPr>
            <a:spLocks noChangeShapeType="1"/>
          </p:cNvSpPr>
          <p:nvPr/>
        </p:nvSpPr>
        <p:spPr bwMode="auto">
          <a:xfrm flipH="1" flipV="1">
            <a:off x="5715000" y="3048000"/>
            <a:ext cx="152400" cy="533400"/>
          </a:xfrm>
          <a:prstGeom prst="line">
            <a:avLst/>
          </a:prstGeom>
          <a:noFill/>
          <a:ln w="38100">
            <a:solidFill>
              <a:srgbClr val="008000"/>
            </a:solidFill>
            <a:round/>
            <a:headEnd type="none" w="sm" len="sm"/>
            <a:tailEnd type="triangle" w="sm" len="sm"/>
          </a:ln>
        </p:spPr>
        <p:txBody>
          <a:bodyPr/>
          <a:lstStyle/>
          <a:p>
            <a:endParaRPr lang="en-US"/>
          </a:p>
        </p:txBody>
      </p:sp>
      <p:sp>
        <p:nvSpPr>
          <p:cNvPr id="92213" name="Text Box 53"/>
          <p:cNvSpPr txBox="1">
            <a:spLocks noChangeArrowheads="1"/>
          </p:cNvSpPr>
          <p:nvPr/>
        </p:nvSpPr>
        <p:spPr bwMode="auto">
          <a:xfrm>
            <a:off x="7239000" y="3581400"/>
            <a:ext cx="1219200" cy="1385888"/>
          </a:xfrm>
          <a:prstGeom prst="rect">
            <a:avLst/>
          </a:prstGeom>
          <a:noFill/>
          <a:ln w="12700">
            <a:solidFill>
              <a:srgbClr val="0000FF"/>
            </a:solidFill>
            <a:miter lim="800000"/>
            <a:headEnd type="none" w="sm" len="sm"/>
            <a:tailEnd type="none" w="sm" len="sm"/>
          </a:ln>
        </p:spPr>
        <p:txBody>
          <a:bodyPr>
            <a:spAutoFit/>
          </a:bodyPr>
          <a:lstStyle/>
          <a:p>
            <a:pPr eaLnBrk="1" hangingPunct="1">
              <a:spcBef>
                <a:spcPct val="50000"/>
              </a:spcBef>
            </a:pPr>
            <a:r>
              <a:rPr lang="en-US" sz="2800">
                <a:solidFill>
                  <a:srgbClr val="0000CC"/>
                </a:solidFill>
              </a:rPr>
              <a:t>size of each array</a:t>
            </a:r>
          </a:p>
        </p:txBody>
      </p:sp>
      <p:sp>
        <p:nvSpPr>
          <p:cNvPr id="92214" name="Line 54"/>
          <p:cNvSpPr>
            <a:spLocks noChangeShapeType="1"/>
          </p:cNvSpPr>
          <p:nvPr/>
        </p:nvSpPr>
        <p:spPr bwMode="auto">
          <a:xfrm flipH="1" flipV="1">
            <a:off x="6324600" y="3124200"/>
            <a:ext cx="1143000" cy="457200"/>
          </a:xfrm>
          <a:prstGeom prst="line">
            <a:avLst/>
          </a:prstGeom>
          <a:noFill/>
          <a:ln w="38100">
            <a:solidFill>
              <a:srgbClr val="0000FF"/>
            </a:solidFill>
            <a:round/>
            <a:headEnd type="none" w="sm" len="sm"/>
            <a:tailEnd type="triangle" w="sm" len="sm"/>
          </a:ln>
        </p:spPr>
        <p:txBody>
          <a:bodyPr/>
          <a:lstStyle/>
          <a:p>
            <a:endParaRPr lang="en-US"/>
          </a:p>
        </p:txBody>
      </p:sp>
      <p:sp>
        <p:nvSpPr>
          <p:cNvPr id="19" name="Rectangle 18"/>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Footer Placeholder 3"/>
          <p:cNvSpPr>
            <a:spLocks noGrp="1"/>
          </p:cNvSpPr>
          <p:nvPr>
            <p:ph type="ftr" sz="quarter" idx="12"/>
          </p:nvPr>
        </p:nvSpPr>
        <p:spPr>
          <a:noFill/>
        </p:spPr>
        <p:txBody>
          <a:bodyPr/>
          <a:lstStyle/>
          <a:p>
            <a:pPr eaLnBrk="1" hangingPunct="1"/>
            <a:endParaRPr lang="en-US" smtClean="0">
              <a:latin typeface="Times New Roman" pitchFamily="18" charset="0"/>
            </a:endParaRPr>
          </a:p>
          <a:p>
            <a:pPr eaLnBrk="1" hangingPunct="1"/>
            <a:endParaRPr lang="en-US" smtClean="0"/>
          </a:p>
          <a:p>
            <a:pPr eaLnBrk="1" hangingPunct="1"/>
            <a:endParaRPr lang="en-US" smtClean="0"/>
          </a:p>
          <a:p>
            <a:pPr eaLnBrk="1" hangingPunct="1"/>
            <a:r>
              <a:rPr lang="en-US" smtClean="0"/>
              <a:t>© A+ Computer Science  -  www.apluscompsci.com</a:t>
            </a:r>
          </a:p>
        </p:txBody>
      </p:sp>
      <p:sp>
        <p:nvSpPr>
          <p:cNvPr id="96259" name="Text Box 6"/>
          <p:cNvSpPr txBox="1">
            <a:spLocks noChangeArrowheads="1"/>
          </p:cNvSpPr>
          <p:nvPr/>
        </p:nvSpPr>
        <p:spPr bwMode="auto">
          <a:xfrm>
            <a:off x="533400" y="1371600"/>
            <a:ext cx="7543800" cy="5048250"/>
          </a:xfrm>
          <a:prstGeom prst="rect">
            <a:avLst/>
          </a:prstGeom>
          <a:noFill/>
          <a:ln w="12700">
            <a:noFill/>
            <a:miter lim="800000"/>
            <a:headEnd type="none" w="sm" len="sm"/>
            <a:tailEnd type="none" w="sm" len="sm"/>
          </a:ln>
        </p:spPr>
        <p:txBody>
          <a:bodyPr>
            <a:spAutoFit/>
          </a:bodyPr>
          <a:lstStyle/>
          <a:p>
            <a:pPr eaLnBrk="1" hangingPunct="1"/>
            <a:r>
              <a:rPr lang="en-US" sz="2800"/>
              <a:t>int[][] mat = {{5,7},{5,3,4,6},{0,8,9}};</a:t>
            </a:r>
          </a:p>
          <a:p>
            <a:pPr eaLnBrk="1" hangingPunct="1"/>
            <a:endParaRPr lang="en-US" sz="2800"/>
          </a:p>
          <a:p>
            <a:pPr eaLnBrk="1" hangingPunct="1"/>
            <a:r>
              <a:rPr lang="en-US" sz="2800"/>
              <a:t>for( int[] row : mat )</a:t>
            </a:r>
          </a:p>
          <a:p>
            <a:pPr eaLnBrk="1" hangingPunct="1"/>
            <a:r>
              <a:rPr lang="en-US" sz="2800"/>
              <a:t>{</a:t>
            </a:r>
          </a:p>
          <a:p>
            <a:pPr eaLnBrk="1" hangingPunct="1"/>
            <a:r>
              <a:rPr lang="en-US" sz="2800"/>
              <a:t>   for( int num : row )</a:t>
            </a:r>
          </a:p>
          <a:p>
            <a:pPr eaLnBrk="1" hangingPunct="1"/>
            <a:r>
              <a:rPr lang="en-US" sz="2800"/>
              <a:t>   {</a:t>
            </a:r>
          </a:p>
          <a:p>
            <a:pPr eaLnBrk="1" hangingPunct="1"/>
            <a:r>
              <a:rPr lang="en-US" sz="2800"/>
              <a:t>      System.out.print( num + " ");</a:t>
            </a:r>
          </a:p>
          <a:p>
            <a:pPr eaLnBrk="1" hangingPunct="1"/>
            <a:r>
              <a:rPr lang="en-US" sz="2800"/>
              <a:t>   }</a:t>
            </a:r>
          </a:p>
          <a:p>
            <a:pPr eaLnBrk="1" hangingPunct="1"/>
            <a:r>
              <a:rPr lang="en-US" sz="2800"/>
              <a:t>   System.out.println();</a:t>
            </a:r>
          </a:p>
          <a:p>
            <a:pPr eaLnBrk="1" hangingPunct="1"/>
            <a:r>
              <a:rPr lang="en-US" sz="2800"/>
              <a:t>}</a:t>
            </a:r>
          </a:p>
          <a:p>
            <a:pPr eaLnBrk="1" hangingPunct="1">
              <a:spcBef>
                <a:spcPct val="50000"/>
              </a:spcBef>
            </a:pPr>
            <a:endParaRPr lang="en-US" sz="2800"/>
          </a:p>
        </p:txBody>
      </p:sp>
      <p:sp>
        <p:nvSpPr>
          <p:cNvPr id="226312" name="Text Box 8"/>
          <p:cNvSpPr txBox="1">
            <a:spLocks noChangeArrowheads="1"/>
          </p:cNvSpPr>
          <p:nvPr/>
        </p:nvSpPr>
        <p:spPr bwMode="auto">
          <a:xfrm>
            <a:off x="6934200" y="4495800"/>
            <a:ext cx="1981200" cy="2054225"/>
          </a:xfrm>
          <a:prstGeom prst="rect">
            <a:avLst/>
          </a:prstGeom>
          <a:noFill/>
          <a:ln w="12700">
            <a:solidFill>
              <a:srgbClr val="993300"/>
            </a:solidFill>
            <a:miter lim="800000"/>
            <a:headEnd type="none" w="sm" len="sm"/>
            <a:tailEnd type="none" w="sm" len="sm"/>
          </a:ln>
        </p:spPr>
        <p:txBody>
          <a:bodyPr>
            <a:spAutoFit/>
          </a:bodyPr>
          <a:lstStyle/>
          <a:p>
            <a:pPr>
              <a:spcBef>
                <a:spcPct val="50000"/>
              </a:spcBef>
            </a:pPr>
            <a:r>
              <a:rPr lang="en-US" sz="3200" u="sng">
                <a:solidFill>
                  <a:srgbClr val="FF0000"/>
                </a:solidFill>
              </a:rPr>
              <a:t>OUTPUT</a:t>
            </a:r>
            <a:r>
              <a:rPr lang="en-US" sz="3200"/>
              <a:t/>
            </a:r>
            <a:br>
              <a:rPr lang="en-US" sz="3200"/>
            </a:br>
            <a:r>
              <a:rPr lang="en-US" sz="3200"/>
              <a:t>5 7</a:t>
            </a:r>
            <a:br>
              <a:rPr lang="en-US" sz="3200"/>
            </a:br>
            <a:r>
              <a:rPr lang="en-US" sz="3200"/>
              <a:t>5 3 4 6</a:t>
            </a:r>
            <a:br>
              <a:rPr lang="en-US" sz="3200"/>
            </a:br>
            <a:r>
              <a:rPr lang="en-US" sz="3200"/>
              <a:t>0 8 9</a:t>
            </a:r>
          </a:p>
        </p:txBody>
      </p:sp>
      <p:sp>
        <p:nvSpPr>
          <p:cNvPr id="6" name="Rectangle 5"/>
          <p:cNvSpPr/>
          <p:nvPr/>
        </p:nvSpPr>
        <p:spPr>
          <a:xfrm>
            <a:off x="0" y="381000"/>
            <a:ext cx="9144000" cy="923330"/>
          </a:xfrm>
          <a:prstGeom prst="rect">
            <a:avLst/>
          </a:prstGeom>
          <a:noFill/>
        </p:spPr>
        <p:txBody>
          <a:bodyPr>
            <a:spAutoFit/>
          </a:bodyPr>
          <a:lstStyle/>
          <a:p>
            <a:pPr algn="ctr">
              <a:defRPr/>
            </a:pP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Matrices</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6312"/>
                                        </p:tgtEl>
                                        <p:attrNameLst>
                                          <p:attrName>style.visibility</p:attrName>
                                        </p:attrNameLst>
                                      </p:cBhvr>
                                      <p:to>
                                        <p:strVal val="visible"/>
                                      </p:to>
                                    </p:set>
                                    <p:animEffect transition="in" filter="box(in)">
                                      <p:cBhvr>
                                        <p:cTn id="7" dur="500"/>
                                        <p:tgtEl>
                                          <p:spTgt spid="2263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1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05475" name="WordArt 2"/>
          <p:cNvSpPr>
            <a:spLocks noChangeArrowheads="1" noChangeShapeType="1" noTextEdit="1"/>
          </p:cNvSpPr>
          <p:nvPr/>
        </p:nvSpPr>
        <p:spPr bwMode="auto">
          <a:xfrm>
            <a:off x="6096000" y="2133600"/>
            <a:ext cx="2590800" cy="2057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2013 </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Question 4</a:t>
            </a:r>
          </a:p>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 part A</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105476" name="Text Box 3"/>
          <p:cNvSpPr txBox="1">
            <a:spLocks noChangeArrowheads="1"/>
          </p:cNvSpPr>
          <p:nvPr/>
        </p:nvSpPr>
        <p:spPr bwMode="auto">
          <a:xfrm>
            <a:off x="376238" y="152400"/>
            <a:ext cx="8234362" cy="6248400"/>
          </a:xfrm>
          <a:prstGeom prst="rect">
            <a:avLst/>
          </a:prstGeom>
          <a:noFill/>
          <a:ln w="12700">
            <a:noFill/>
            <a:miter lim="800000"/>
            <a:headEnd type="none" w="sm" len="sm"/>
            <a:tailEnd type="none" w="sm" len="sm"/>
          </a:ln>
        </p:spPr>
        <p:txBody>
          <a:bodyPr>
            <a:spAutoFit/>
          </a:bodyPr>
          <a:lstStyle/>
          <a:p>
            <a:r>
              <a:rPr lang="en-US" sz="2000"/>
              <a:t>public SkyView( int numRows, int numCols, double[] scanned ) </a:t>
            </a:r>
          </a:p>
          <a:p>
            <a:r>
              <a:rPr lang="en-US" sz="2000"/>
              <a:t>{</a:t>
            </a:r>
          </a:p>
          <a:p>
            <a:r>
              <a:rPr lang="en-US" sz="2000"/>
              <a:t>  view = new double[numRows][numCols];</a:t>
            </a:r>
          </a:p>
          <a:p>
            <a:r>
              <a:rPr lang="en-US" sz="2000"/>
              <a:t>  int i = 0;</a:t>
            </a:r>
          </a:p>
          <a:p>
            <a:r>
              <a:rPr lang="en-US" sz="2000"/>
              <a:t>  for( int r = 0; r &lt; numRows; r++ )</a:t>
            </a:r>
          </a:p>
          <a:p>
            <a:r>
              <a:rPr lang="en-US" sz="2000"/>
              <a:t>  {</a:t>
            </a:r>
          </a:p>
          <a:p>
            <a:r>
              <a:rPr lang="en-US" sz="2000"/>
              <a:t>    for( int c = 0; c &lt; numCols; c++ )</a:t>
            </a:r>
          </a:p>
          <a:p>
            <a:r>
              <a:rPr lang="en-US" sz="2000"/>
              <a:t>    {</a:t>
            </a:r>
          </a:p>
          <a:p>
            <a:r>
              <a:rPr lang="en-US" sz="2000"/>
              <a:t>	if( r % 2 == 0 )</a:t>
            </a:r>
          </a:p>
          <a:p>
            <a:r>
              <a:rPr lang="en-US" sz="2000"/>
              <a:t>	{</a:t>
            </a:r>
          </a:p>
          <a:p>
            <a:r>
              <a:rPr lang="en-US" sz="2000"/>
              <a:t>	   view[r][c] = scanned[i];</a:t>
            </a:r>
          </a:p>
          <a:p>
            <a:r>
              <a:rPr lang="en-US" sz="2000"/>
              <a:t>	}</a:t>
            </a:r>
          </a:p>
          <a:p>
            <a:r>
              <a:rPr lang="en-US" sz="2000"/>
              <a:t>	else</a:t>
            </a:r>
          </a:p>
          <a:p>
            <a:r>
              <a:rPr lang="en-US" sz="2000"/>
              <a:t>	{</a:t>
            </a:r>
          </a:p>
          <a:p>
            <a:r>
              <a:rPr lang="en-US" sz="2000"/>
              <a:t>	   view[r][numCols - c - 1] = scanned[i];</a:t>
            </a:r>
          </a:p>
          <a:p>
            <a:r>
              <a:rPr lang="en-US" sz="2000"/>
              <a:t>	}</a:t>
            </a:r>
          </a:p>
          <a:p>
            <a:r>
              <a:rPr lang="en-US" sz="2000"/>
              <a:t>            i++;</a:t>
            </a:r>
          </a:p>
          <a:p>
            <a:r>
              <a:rPr lang="en-US" sz="2000"/>
              <a:t>    }</a:t>
            </a:r>
          </a:p>
          <a:p>
            <a:r>
              <a:rPr lang="en-US" sz="2000"/>
              <a:t>  }</a:t>
            </a:r>
          </a:p>
          <a:p>
            <a:r>
              <a:rPr lang="en-US" sz="2000"/>
              <a: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06499" name="WordArt 2"/>
          <p:cNvSpPr>
            <a:spLocks noChangeArrowheads="1" noChangeShapeType="1" noTextEdit="1"/>
          </p:cNvSpPr>
          <p:nvPr/>
        </p:nvSpPr>
        <p:spPr bwMode="auto">
          <a:xfrm>
            <a:off x="685800" y="533400"/>
            <a:ext cx="7239000" cy="914400"/>
          </a:xfrm>
          <a:prstGeom prst="rect">
            <a:avLst/>
          </a:prstGeom>
        </p:spPr>
        <p:txBody>
          <a:bodyPr wrap="none" fromWordArt="1">
            <a:prstTxWarp prst="textPlain">
              <a:avLst>
                <a:gd name="adj" fmla="val 50000"/>
              </a:avLst>
            </a:prstTxWarp>
          </a:bodyPr>
          <a:lstStyle/>
          <a:p>
            <a:pPr algn="ctr"/>
            <a:r>
              <a:rPr lang="fr-FR"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rPr>
              <a:t>2013 Question 4 - part B</a:t>
            </a:r>
            <a:endParaRPr lang="en-US" sz="3600" kern="10">
              <a:ln w="9525">
                <a:solidFill>
                  <a:srgbClr val="FFFF99"/>
                </a:solidFill>
                <a:round/>
                <a:headEnd type="none" w="sm" len="sm"/>
                <a:tailEnd type="none" w="sm" len="sm"/>
              </a:ln>
              <a:solidFill>
                <a:srgbClr val="FF0000"/>
              </a:solidFill>
              <a:effectLst>
                <a:outerShdw dist="35921" dir="2700000" algn="ctr" rotWithShape="0">
                  <a:srgbClr val="C0C0C0"/>
                </a:outerShdw>
              </a:effectLst>
              <a:latin typeface="Impact"/>
            </a:endParaRPr>
          </a:p>
        </p:txBody>
      </p:sp>
      <p:sp>
        <p:nvSpPr>
          <p:cNvPr id="106500" name="Text Box 3"/>
          <p:cNvSpPr txBox="1">
            <a:spLocks noChangeArrowheads="1"/>
          </p:cNvSpPr>
          <p:nvPr/>
        </p:nvSpPr>
        <p:spPr bwMode="auto">
          <a:xfrm>
            <a:off x="304800" y="1676400"/>
            <a:ext cx="8839200" cy="4524375"/>
          </a:xfrm>
          <a:prstGeom prst="rect">
            <a:avLst/>
          </a:prstGeom>
          <a:noFill/>
          <a:ln w="12700">
            <a:noFill/>
            <a:miter lim="800000"/>
            <a:headEnd type="none" w="sm" len="sm"/>
            <a:tailEnd type="none" w="sm" len="sm"/>
          </a:ln>
        </p:spPr>
        <p:txBody>
          <a:bodyPr>
            <a:spAutoFit/>
          </a:bodyPr>
          <a:lstStyle/>
          <a:p>
            <a:r>
              <a:rPr lang="en-US"/>
              <a:t>public double getAverage( int startRow, int endRow, </a:t>
            </a:r>
          </a:p>
          <a:p>
            <a:r>
              <a:rPr lang="en-US"/>
              <a:t>                                                                               int startCol, int endCol)</a:t>
            </a:r>
          </a:p>
          <a:p>
            <a:r>
              <a:rPr lang="en-US"/>
              <a:t>{</a:t>
            </a:r>
          </a:p>
          <a:p>
            <a:r>
              <a:rPr lang="en-US"/>
              <a:t>  double avg = 0.0;</a:t>
            </a:r>
          </a:p>
          <a:p>
            <a:r>
              <a:rPr lang="en-US"/>
              <a:t>  for( int r = startRow; r &lt;= endRow &amp;&amp; r &lt; view.length; r++ )</a:t>
            </a:r>
          </a:p>
          <a:p>
            <a:r>
              <a:rPr lang="en-US"/>
              <a:t>  {</a:t>
            </a:r>
          </a:p>
          <a:p>
            <a:r>
              <a:rPr lang="en-US"/>
              <a:t>      for( int c = startCol; c &lt;= endCol &amp;&amp; c &lt; view[r].length; c++ )</a:t>
            </a:r>
          </a:p>
          <a:p>
            <a:r>
              <a:rPr lang="en-US"/>
              <a:t>      {</a:t>
            </a:r>
          </a:p>
          <a:p>
            <a:r>
              <a:rPr lang="en-US"/>
              <a:t>	avg = avg + view[r][c];</a:t>
            </a:r>
          </a:p>
          <a:p>
            <a:r>
              <a:rPr lang="en-US"/>
              <a:t>      }</a:t>
            </a:r>
          </a:p>
          <a:p>
            <a:r>
              <a:rPr lang="en-US"/>
              <a:t>  }</a:t>
            </a:r>
          </a:p>
          <a:p>
            <a:r>
              <a:rPr lang="en-US"/>
              <a:t>  return avg / ( (endRow - startRow + 1) * (endCol - startCol + 1));</a:t>
            </a:r>
          </a:p>
          <a:p>
            <a:r>
              <a:rPr lang="en-US"/>
              <a:t>}</a:t>
            </a:r>
          </a:p>
          <a:p>
            <a:endParaRPr lang="en-US"/>
          </a:p>
          <a:p>
            <a:r>
              <a:rPr lang="en-US"/>
              <a:t>//The boundary checking on the loops is not necessary, but it </a:t>
            </a:r>
          </a:p>
          <a:p>
            <a:r>
              <a:rPr lang="en-US"/>
              <a:t>//makes me all warm and fuzzy on the inside so I put it in there.  </a:t>
            </a:r>
            <a:r>
              <a:rPr lang="en-US">
                <a:sym typeface="Wingdings" pitchFamily="2" charset="2"/>
              </a:rPr>
              <a:t></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2"/>
          </p:nvPr>
        </p:nvSpPr>
        <p:spPr>
          <a:xfrm>
            <a:off x="3048000" y="6248400"/>
            <a:ext cx="2895600" cy="457200"/>
          </a:xfrm>
        </p:spPr>
        <p:txBody>
          <a:bodyPr/>
          <a:lstStyle/>
          <a:p>
            <a:pPr>
              <a:defRPr/>
            </a:pPr>
            <a:endParaRPr lang="en-US" b="0" smtClean="0">
              <a:latin typeface="+mn-lt"/>
            </a:endParaRPr>
          </a:p>
          <a:p>
            <a:pPr>
              <a:defRPr/>
            </a:pPr>
            <a:endParaRPr lang="en-US" b="0" smtClean="0">
              <a:latin typeface="+mn-lt"/>
            </a:endParaRPr>
          </a:p>
          <a:p>
            <a:pPr>
              <a:defRPr/>
            </a:pPr>
            <a:endParaRPr lang="en-US" b="0" smtClean="0">
              <a:latin typeface="+mn-lt"/>
            </a:endParaRPr>
          </a:p>
          <a:p>
            <a:pPr>
              <a:defRPr/>
            </a:pPr>
            <a:r>
              <a:rPr lang="en-US" b="0" smtClean="0">
                <a:latin typeface="+mn-lt"/>
              </a:rPr>
              <a:t>© A+ Computer Science  -  www.apluscompsci.com</a:t>
            </a:r>
            <a:endParaRPr lang="en-US" b="0">
              <a:latin typeface="+mn-lt"/>
            </a:endParaRPr>
          </a:p>
        </p:txBody>
      </p:sp>
      <p:sp>
        <p:nvSpPr>
          <p:cNvPr id="3" name="Footer Placeholder 3"/>
          <p:cNvSpPr txBox="1">
            <a:spLocks/>
          </p:cNvSpPr>
          <p:nvPr/>
        </p:nvSpPr>
        <p:spPr bwMode="auto">
          <a:xfrm>
            <a:off x="6553200" y="6248400"/>
            <a:ext cx="1905000" cy="457200"/>
          </a:xfrm>
          <a:prstGeom prst="rect">
            <a:avLst/>
          </a:prstGeom>
          <a:noFill/>
          <a:ln w="9525">
            <a:noFill/>
            <a:miter lim="800000"/>
            <a:headEnd/>
            <a:tailEnd/>
          </a:ln>
          <a:effectLst/>
        </p:spPr>
        <p:txBody>
          <a:bodyPr/>
          <a:lstStyle/>
          <a:p>
            <a:pPr algn="r" eaLnBrk="1" hangingPunct="1">
              <a:defRPr/>
            </a:pPr>
            <a:endParaRPr lang="en-US" sz="1400" b="0">
              <a:latin typeface="Times New Roman" pitchFamily="18" charset="0"/>
            </a:endParaRPr>
          </a:p>
          <a:p>
            <a:pPr algn="r" eaLnBrk="1" hangingPunct="1">
              <a:defRPr/>
            </a:pPr>
            <a:endParaRPr lang="en-US" sz="1400" b="0">
              <a:latin typeface="+mn-lt"/>
            </a:endParaRPr>
          </a:p>
          <a:p>
            <a:pPr algn="r" eaLnBrk="1" hangingPunct="1">
              <a:defRPr/>
            </a:pPr>
            <a:endParaRPr lang="en-US" sz="1400" b="0">
              <a:latin typeface="+mn-lt"/>
            </a:endParaRPr>
          </a:p>
          <a:p>
            <a:pPr algn="r" eaLnBrk="1" hangingPunct="1">
              <a:defRPr/>
            </a:pPr>
            <a:r>
              <a:rPr lang="en-US" sz="1400" b="0">
                <a:latin typeface="+mn-lt"/>
              </a:rPr>
              <a:t>© A+ Computer Science  -  www.apluscompsci.com</a:t>
            </a:r>
          </a:p>
        </p:txBody>
      </p:sp>
      <p:sp>
        <p:nvSpPr>
          <p:cNvPr id="4" name="Text Box 2"/>
          <p:cNvSpPr txBox="1">
            <a:spLocks noChangeArrowheads="1"/>
          </p:cNvSpPr>
          <p:nvPr/>
        </p:nvSpPr>
        <p:spPr bwMode="auto">
          <a:xfrm>
            <a:off x="0" y="2209800"/>
            <a:ext cx="8839200" cy="4032250"/>
          </a:xfrm>
          <a:prstGeom prst="rect">
            <a:avLst/>
          </a:prstGeom>
          <a:noFill/>
          <a:ln w="12700">
            <a:noFill/>
            <a:miter lim="800000"/>
            <a:headEnd type="none" w="sm" len="sm"/>
            <a:tailEnd type="none" w="sm" len="sm"/>
          </a:ln>
        </p:spPr>
        <p:txBody>
          <a:bodyPr>
            <a:spAutoFit/>
          </a:bodyPr>
          <a:lstStyle/>
          <a:p>
            <a:pPr algn="ctr">
              <a:spcBef>
                <a:spcPct val="50000"/>
              </a:spcBef>
              <a:defRPr/>
            </a:pPr>
            <a:r>
              <a:rPr lang="en-US" sz="4400" dirty="0"/>
              <a:t>Visit us at </a:t>
            </a:r>
            <a:br>
              <a:rPr lang="en-US" sz="4400" dirty="0"/>
            </a:br>
            <a:r>
              <a:rPr lang="en-US" sz="3600" dirty="0">
                <a:solidFill>
                  <a:srgbClr val="0070C0"/>
                </a:solidFill>
                <a:hlinkClick r:id="rId2"/>
              </a:rPr>
              <a:t>www.apluscompsci.com</a:t>
            </a:r>
            <a:r>
              <a:rPr lang="en-US" sz="3600" dirty="0">
                <a:solidFill>
                  <a:schemeClr val="accent2">
                    <a:lumMod val="75000"/>
                  </a:schemeClr>
                </a:solidFill>
              </a:rPr>
              <a:t/>
            </a:r>
            <a:br>
              <a:rPr lang="en-US" sz="3600" dirty="0">
                <a:solidFill>
                  <a:schemeClr val="accent2">
                    <a:lumMod val="75000"/>
                  </a:schemeClr>
                </a:solidFill>
              </a:rPr>
            </a:br>
            <a:r>
              <a:rPr lang="en-US" sz="3600" dirty="0"/>
              <a:t/>
            </a:r>
            <a:br>
              <a:rPr lang="en-US" sz="3600" dirty="0"/>
            </a:br>
            <a:r>
              <a:rPr lang="en-US" sz="2000" dirty="0"/>
              <a:t>Full Curriculum Solutions</a:t>
            </a:r>
          </a:p>
          <a:p>
            <a:pPr algn="ctr">
              <a:spcBef>
                <a:spcPct val="50000"/>
              </a:spcBef>
              <a:defRPr/>
            </a:pPr>
            <a:r>
              <a:rPr lang="en-US" sz="2000" dirty="0"/>
              <a:t>M/C Review Question Banks</a:t>
            </a:r>
          </a:p>
          <a:p>
            <a:pPr algn="ctr">
              <a:spcBef>
                <a:spcPct val="50000"/>
              </a:spcBef>
              <a:defRPr/>
            </a:pPr>
            <a:r>
              <a:rPr lang="en-US" sz="2000" dirty="0"/>
              <a:t>Live Programming Problems</a:t>
            </a:r>
          </a:p>
          <a:p>
            <a:pPr algn="ctr">
              <a:spcBef>
                <a:spcPct val="50000"/>
              </a:spcBef>
              <a:defRPr/>
            </a:pPr>
            <a:r>
              <a:rPr lang="en-US" sz="2000" dirty="0"/>
              <a:t>Tons of great content!</a:t>
            </a:r>
          </a:p>
          <a:p>
            <a:pPr algn="ctr">
              <a:spcBef>
                <a:spcPct val="50000"/>
              </a:spcBef>
              <a:defRPr/>
            </a:pPr>
            <a:r>
              <a:rPr lang="en-US" sz="2000" dirty="0">
                <a:hlinkClick r:id="rId3"/>
              </a:rPr>
              <a:t>www.facebook.com/APlusComputerScience</a:t>
            </a:r>
            <a:endParaRPr lang="en-US" sz="2000" dirty="0"/>
          </a:p>
        </p:txBody>
      </p:sp>
      <p:sp>
        <p:nvSpPr>
          <p:cNvPr id="6" name="Rectangle 5"/>
          <p:cNvSpPr/>
          <p:nvPr/>
        </p:nvSpPr>
        <p:spPr>
          <a:xfrm>
            <a:off x="0" y="228600"/>
            <a:ext cx="9144000" cy="1754326"/>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Provided by </a:t>
            </a:r>
          </a:p>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 Computer Science</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6387" name="Text Box 3"/>
          <p:cNvSpPr txBox="1">
            <a:spLocks noChangeArrowheads="1"/>
          </p:cNvSpPr>
          <p:nvPr/>
        </p:nvSpPr>
        <p:spPr bwMode="auto">
          <a:xfrm>
            <a:off x="685800" y="1905000"/>
            <a:ext cx="7848600" cy="4291013"/>
          </a:xfrm>
          <a:prstGeom prst="rect">
            <a:avLst/>
          </a:prstGeom>
          <a:noFill/>
          <a:ln w="12700">
            <a:noFill/>
            <a:miter lim="800000"/>
            <a:headEnd type="none" w="sm" len="sm"/>
            <a:tailEnd type="none" w="sm" len="sm"/>
          </a:ln>
        </p:spPr>
        <p:txBody>
          <a:bodyPr>
            <a:spAutoFit/>
          </a:bodyPr>
          <a:lstStyle/>
          <a:p>
            <a:pPr>
              <a:spcBef>
                <a:spcPct val="50000"/>
              </a:spcBef>
            </a:pPr>
            <a:r>
              <a:rPr lang="en-US" sz="2400"/>
              <a:t>-Read all 4 questions before writing anything</a:t>
            </a:r>
          </a:p>
          <a:p>
            <a:pPr>
              <a:spcBef>
                <a:spcPct val="50000"/>
              </a:spcBef>
            </a:pPr>
            <a:r>
              <a:rPr lang="en-US" sz="2400"/>
              <a:t>   -answer the easiest question 1</a:t>
            </a:r>
            <a:r>
              <a:rPr lang="en-US" sz="2400" baseline="30000"/>
              <a:t>st</a:t>
            </a:r>
          </a:p>
          <a:p>
            <a:pPr>
              <a:spcBef>
                <a:spcPct val="50000"/>
              </a:spcBef>
            </a:pPr>
            <a:r>
              <a:rPr lang="en-US" sz="2400"/>
              <a:t>   -most times question 1 is the easiest</a:t>
            </a:r>
          </a:p>
          <a:p>
            <a:pPr>
              <a:spcBef>
                <a:spcPct val="50000"/>
              </a:spcBef>
            </a:pPr>
            <a:r>
              <a:rPr lang="en-US" sz="2400"/>
              <a:t>   -see if part B calls part A and so on</a:t>
            </a:r>
          </a:p>
          <a:p>
            <a:pPr>
              <a:spcBef>
                <a:spcPct val="50000"/>
              </a:spcBef>
            </a:pPr>
            <a:r>
              <a:rPr lang="en-US" sz="2400"/>
              <a:t>   -many times part C consists of A and B calls</a:t>
            </a:r>
          </a:p>
          <a:p>
            <a:pPr>
              <a:spcBef>
                <a:spcPct val="50000"/>
              </a:spcBef>
            </a:pPr>
            <a:r>
              <a:rPr lang="en-US" sz="2400"/>
              <a:t>   -write something on every question</a:t>
            </a:r>
          </a:p>
          <a:p>
            <a:pPr>
              <a:spcBef>
                <a:spcPct val="50000"/>
              </a:spcBef>
            </a:pPr>
            <a:r>
              <a:rPr lang="en-US" sz="2400"/>
              <a:t>   -write legibly / use PENCIL!!!!!!!!!!</a:t>
            </a:r>
          </a:p>
          <a:p>
            <a:pPr>
              <a:spcBef>
                <a:spcPct val="50000"/>
              </a:spcBef>
            </a:pPr>
            <a:r>
              <a:rPr lang="en-US" sz="2400"/>
              <a:t>   -keep track of your time</a:t>
            </a:r>
          </a:p>
        </p:txBody>
      </p:sp>
      <p:pic>
        <p:nvPicPr>
          <p:cNvPr id="16388" name="Picture 4"/>
          <p:cNvPicPr>
            <a:picLocks noChangeAspect="1" noChangeArrowheads="1"/>
          </p:cNvPicPr>
          <p:nvPr/>
        </p:nvPicPr>
        <p:blipFill>
          <a:blip r:embed="rId3" cstate="print"/>
          <a:srcRect/>
          <a:stretch>
            <a:fillRect/>
          </a:stretch>
        </p:blipFill>
        <p:spPr bwMode="auto">
          <a:xfrm>
            <a:off x="7467600" y="5181600"/>
            <a:ext cx="1204913" cy="1295400"/>
          </a:xfrm>
          <a:prstGeom prst="rect">
            <a:avLst/>
          </a:prstGeom>
          <a:noFill/>
          <a:ln w="12700">
            <a:noFill/>
            <a:miter lim="800000"/>
            <a:headEnd type="none" w="sm" len="sm"/>
            <a:tailEnd type="none" w="sm" len="sm"/>
          </a:ln>
        </p:spPr>
      </p:pic>
      <p:sp>
        <p:nvSpPr>
          <p:cNvPr id="6" name="Rectangle 5"/>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8435"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a class or methods for a class</a:t>
            </a:r>
          </a:p>
          <a:p>
            <a:pPr>
              <a:spcBef>
                <a:spcPct val="50000"/>
              </a:spcBef>
            </a:pPr>
            <a:r>
              <a:rPr lang="en-US" sz="2400"/>
              <a:t>   -know which methods you have</a:t>
            </a:r>
          </a:p>
          <a:p>
            <a:pPr>
              <a:spcBef>
                <a:spcPct val="50000"/>
              </a:spcBef>
            </a:pPr>
            <a:r>
              <a:rPr lang="en-US" sz="2400"/>
              <a:t>   -know which instance variables you have</a:t>
            </a:r>
          </a:p>
          <a:p>
            <a:pPr>
              <a:spcBef>
                <a:spcPct val="50000"/>
              </a:spcBef>
            </a:pPr>
            <a:r>
              <a:rPr lang="en-US" sz="2400"/>
              <a:t>   -check for public/private on methods/variables</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7411"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methods</a:t>
            </a:r>
          </a:p>
          <a:p>
            <a:pPr>
              <a:spcBef>
                <a:spcPct val="50000"/>
              </a:spcBef>
            </a:pPr>
            <a:r>
              <a:rPr lang="en-US" sz="2400"/>
              <a:t>   -use parameter types and names as provided</a:t>
            </a:r>
          </a:p>
          <a:p>
            <a:pPr>
              <a:spcBef>
                <a:spcPct val="50000"/>
              </a:spcBef>
            </a:pPr>
            <a:r>
              <a:rPr lang="en-US" sz="2400"/>
              <a:t>   -do not redefine the parameters listed</a:t>
            </a:r>
          </a:p>
          <a:p>
            <a:pPr>
              <a:spcBef>
                <a:spcPct val="50000"/>
              </a:spcBef>
            </a:pPr>
            <a:r>
              <a:rPr lang="en-US" sz="2400"/>
              <a:t>   -do not redefine the methods provided</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8435" name="Text Box 2"/>
          <p:cNvSpPr txBox="1">
            <a:spLocks noChangeArrowheads="1"/>
          </p:cNvSpPr>
          <p:nvPr/>
        </p:nvSpPr>
        <p:spPr bwMode="auto">
          <a:xfrm>
            <a:off x="685800" y="1905000"/>
            <a:ext cx="79248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writing a class or methods for a class</a:t>
            </a:r>
          </a:p>
          <a:p>
            <a:pPr>
              <a:spcBef>
                <a:spcPct val="50000"/>
              </a:spcBef>
            </a:pPr>
            <a:r>
              <a:rPr lang="en-US" sz="2400"/>
              <a:t>   -know which methods you have</a:t>
            </a:r>
          </a:p>
          <a:p>
            <a:pPr>
              <a:spcBef>
                <a:spcPct val="50000"/>
              </a:spcBef>
            </a:pPr>
            <a:r>
              <a:rPr lang="en-US" sz="2400"/>
              <a:t>   -know which instance variables you have</a:t>
            </a:r>
          </a:p>
          <a:p>
            <a:pPr>
              <a:spcBef>
                <a:spcPct val="50000"/>
              </a:spcBef>
            </a:pPr>
            <a:r>
              <a:rPr lang="en-US" sz="2400"/>
              <a:t>   -check for public/private on methods/variables</a:t>
            </a:r>
          </a:p>
          <a:p>
            <a:pPr>
              <a:spcBef>
                <a:spcPct val="50000"/>
              </a:spcBef>
            </a:pPr>
            <a:r>
              <a:rPr lang="en-US" sz="2400"/>
              <a:t>   -return from all return methods</a:t>
            </a:r>
          </a:p>
          <a:p>
            <a:pPr>
              <a:spcBef>
                <a:spcPct val="50000"/>
              </a:spcBef>
            </a:pPr>
            <a:r>
              <a:rPr lang="en-US" sz="2400"/>
              <a:t>   -return correct data type from return methods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9459" name="Text Box 2"/>
          <p:cNvSpPr txBox="1">
            <a:spLocks noChangeArrowheads="1"/>
          </p:cNvSpPr>
          <p:nvPr/>
        </p:nvSpPr>
        <p:spPr bwMode="auto">
          <a:xfrm>
            <a:off x="609600" y="1905000"/>
            <a:ext cx="81534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 class</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0483" name="Text Box 2"/>
          <p:cNvSpPr txBox="1">
            <a:spLocks noChangeArrowheads="1"/>
          </p:cNvSpPr>
          <p:nvPr/>
        </p:nvSpPr>
        <p:spPr bwMode="auto">
          <a:xfrm>
            <a:off x="609600" y="1905000"/>
            <a:ext cx="8153400" cy="3743325"/>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abstract / implementing interface</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a:p>
            <a:pPr>
              <a:spcBef>
                <a:spcPct val="50000"/>
              </a:spcBef>
            </a:pPr>
            <a:r>
              <a:rPr lang="en-US" sz="2400"/>
              <a:t>   -implement all abstract methods in sub 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6628" name="Text Box 3"/>
          <p:cNvSpPr txBox="1">
            <a:spLocks noChangeArrowheads="1"/>
          </p:cNvSpPr>
          <p:nvPr/>
        </p:nvSpPr>
        <p:spPr bwMode="auto">
          <a:xfrm>
            <a:off x="1066800" y="1905000"/>
            <a:ext cx="7391400" cy="3908425"/>
          </a:xfrm>
          <a:prstGeom prst="rect">
            <a:avLst/>
          </a:prstGeom>
          <a:noFill/>
          <a:ln w="12700">
            <a:noFill/>
            <a:miter lim="800000"/>
            <a:headEnd type="none" w="sm" len="sm"/>
            <a:tailEnd type="none" w="sm" len="sm"/>
          </a:ln>
        </p:spPr>
        <p:txBody>
          <a:bodyPr>
            <a:spAutoFit/>
          </a:bodyPr>
          <a:lstStyle/>
          <a:p>
            <a:pPr>
              <a:spcBef>
                <a:spcPct val="50000"/>
              </a:spcBef>
            </a:pPr>
            <a:r>
              <a:rPr lang="en-US" sz="3200"/>
              <a:t>ArrayList of References / Objects</a:t>
            </a:r>
            <a:br>
              <a:rPr lang="en-US" sz="3200"/>
            </a:br>
            <a:r>
              <a:rPr lang="en-US"/>
              <a:t> – get,set,remove,add,size – levels of abstraction</a:t>
            </a:r>
          </a:p>
          <a:p>
            <a:pPr>
              <a:spcBef>
                <a:spcPct val="50000"/>
              </a:spcBef>
            </a:pPr>
            <a:r>
              <a:rPr lang="en-US" sz="3200"/>
              <a:t>Matrix / 2 D Array</a:t>
            </a:r>
            <a:br>
              <a:rPr lang="en-US" sz="3200"/>
            </a:br>
            <a:r>
              <a:rPr lang="en-US"/>
              <a:t> – nested loops, GridWorld ( grid )</a:t>
            </a:r>
          </a:p>
          <a:p>
            <a:pPr>
              <a:spcBef>
                <a:spcPct val="50000"/>
              </a:spcBef>
            </a:pPr>
            <a:r>
              <a:rPr lang="en-US" sz="3200"/>
              <a:t>GridWorld or Make a Class</a:t>
            </a:r>
            <a:br>
              <a:rPr lang="en-US" sz="3200"/>
            </a:br>
            <a:r>
              <a:rPr lang="en-US"/>
              <a:t>– location, actor, bug, critter, grid, super, abstract</a:t>
            </a:r>
          </a:p>
          <a:p>
            <a:pPr>
              <a:spcBef>
                <a:spcPct val="50000"/>
              </a:spcBef>
            </a:pPr>
            <a:r>
              <a:rPr lang="en-US" sz="3200"/>
              <a:t>String / Array Question</a:t>
            </a:r>
            <a:br>
              <a:rPr lang="en-US" sz="3200"/>
            </a:br>
            <a:r>
              <a:rPr lang="en-US"/>
              <a:t> – find biggest, find smallest, etc.</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a:t>
            </a: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Response Topics </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1219200"/>
            <a:ext cx="8153400" cy="4616648"/>
          </a:xfrm>
          <a:prstGeom prst="rect">
            <a:avLst/>
          </a:prstGeom>
          <a:effectLst>
            <a:glow rad="228600">
              <a:schemeClr val="accent4">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txBody>
          <a:bodyPr>
            <a:spAutoFit/>
          </a:bodyPr>
          <a:lstStyle>
            <a:defPPr>
              <a:defRPr lang="en-US"/>
            </a:defPPr>
            <a:lvl1pPr algn="l" rtl="0" eaLnBrk="0" fontAlgn="base" hangingPunct="0">
              <a:spcBef>
                <a:spcPct val="0"/>
              </a:spcBef>
              <a:spcAft>
                <a:spcPct val="0"/>
              </a:spcAft>
              <a:defRPr sz="2600" b="1"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600" b="1"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600" b="1"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600" b="1"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600" b="1" kern="1200">
                <a:solidFill>
                  <a:schemeClr val="tx1"/>
                </a:solidFill>
                <a:latin typeface="Tahoma" pitchFamily="34" charset="0"/>
                <a:ea typeface="+mn-ea"/>
                <a:cs typeface="+mn-cs"/>
              </a:defRPr>
            </a:lvl5pPr>
            <a:lvl6pPr marL="2286000" algn="l" defTabSz="914400" rtl="0" eaLnBrk="1" latinLnBrk="0" hangingPunct="1">
              <a:defRPr sz="2600" b="1" kern="1200">
                <a:solidFill>
                  <a:schemeClr val="tx1"/>
                </a:solidFill>
                <a:latin typeface="Tahoma" pitchFamily="34" charset="0"/>
                <a:ea typeface="+mn-ea"/>
                <a:cs typeface="+mn-cs"/>
              </a:defRPr>
            </a:lvl6pPr>
            <a:lvl7pPr marL="2743200" algn="l" defTabSz="914400" rtl="0" eaLnBrk="1" latinLnBrk="0" hangingPunct="1">
              <a:defRPr sz="2600" b="1" kern="1200">
                <a:solidFill>
                  <a:schemeClr val="tx1"/>
                </a:solidFill>
                <a:latin typeface="Tahoma" pitchFamily="34" charset="0"/>
                <a:ea typeface="+mn-ea"/>
                <a:cs typeface="+mn-cs"/>
              </a:defRPr>
            </a:lvl7pPr>
            <a:lvl8pPr marL="3200400" algn="l" defTabSz="914400" rtl="0" eaLnBrk="1" latinLnBrk="0" hangingPunct="1">
              <a:defRPr sz="2600" b="1" kern="1200">
                <a:solidFill>
                  <a:schemeClr val="tx1"/>
                </a:solidFill>
                <a:latin typeface="Tahoma" pitchFamily="34" charset="0"/>
                <a:ea typeface="+mn-ea"/>
                <a:cs typeface="+mn-cs"/>
              </a:defRPr>
            </a:lvl8pPr>
            <a:lvl9pPr marL="3657600" algn="l" defTabSz="914400" rtl="0" eaLnBrk="1" latinLnBrk="0" hangingPunct="1">
              <a:defRPr sz="2600" b="1" kern="1200">
                <a:solidFill>
                  <a:schemeClr val="tx1"/>
                </a:solidFill>
                <a:latin typeface="Tahoma" pitchFamily="34" charset="0"/>
                <a:ea typeface="+mn-ea"/>
                <a:cs typeface="+mn-cs"/>
              </a:defRPr>
            </a:lvl9pPr>
          </a:lstStyle>
          <a:p>
            <a:pPr algn="ctr">
              <a:defRPr/>
            </a:pP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54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A+ Computer Science</a:t>
            </a:r>
            <a: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t/>
            </a:r>
            <a:br>
              <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rPr>
            </a:b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AP Review</a:t>
            </a:r>
            <a:r>
              <a:rPr lang="en-US" sz="400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
            </a:r>
            <a:br>
              <a:rPr lang="en-US" sz="400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br>
            <a:r>
              <a:rPr lang="en-US" sz="400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2013 </a:t>
            </a:r>
            <a:r>
              <a:rPr lang="en-US" sz="4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rPr>
              <a:t>FR Questions</a:t>
            </a: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latin typeface="Eraser" pitchFamily="2" charset="0"/>
            </a:endParaRPr>
          </a:p>
          <a:p>
            <a:pPr algn="ctr">
              <a:defRPr/>
            </a:pPr>
            <a:endParaRPr lang="en-US" sz="8000" dirty="0" smtClean="0">
              <a:ln w="12700">
                <a:solidFill>
                  <a:schemeClr val="tx2">
                    <a:satMod val="155000"/>
                  </a:schemeClr>
                </a:solidFill>
                <a:prstDash val="solid"/>
              </a:ln>
              <a:solidFill>
                <a:schemeClr val="accent5">
                  <a:lumMod val="20000"/>
                  <a:lumOff val="80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19459" name="Text Box 2"/>
          <p:cNvSpPr txBox="1">
            <a:spLocks noChangeArrowheads="1"/>
          </p:cNvSpPr>
          <p:nvPr/>
        </p:nvSpPr>
        <p:spPr bwMode="auto">
          <a:xfrm>
            <a:off x="609600" y="1905000"/>
            <a:ext cx="8153400" cy="3195638"/>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 class</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0483" name="Text Box 2"/>
          <p:cNvSpPr txBox="1">
            <a:spLocks noChangeArrowheads="1"/>
          </p:cNvSpPr>
          <p:nvPr/>
        </p:nvSpPr>
        <p:spPr bwMode="auto">
          <a:xfrm>
            <a:off x="609600" y="1905000"/>
            <a:ext cx="8153400" cy="3743325"/>
          </a:xfrm>
          <a:prstGeom prst="rect">
            <a:avLst/>
          </a:prstGeom>
          <a:noFill/>
          <a:ln w="12700">
            <a:noFill/>
            <a:miter lim="800000"/>
            <a:headEnd type="none" w="sm" len="sm"/>
            <a:tailEnd type="none" w="sm" len="sm"/>
          </a:ln>
        </p:spPr>
        <p:txBody>
          <a:bodyPr>
            <a:spAutoFit/>
          </a:bodyPr>
          <a:lstStyle/>
          <a:p>
            <a:pPr>
              <a:spcBef>
                <a:spcPct val="50000"/>
              </a:spcBef>
            </a:pPr>
            <a:r>
              <a:rPr lang="en-US" sz="2400"/>
              <a:t>-When extending abstract / implementing interface</a:t>
            </a:r>
          </a:p>
          <a:p>
            <a:pPr>
              <a:spcBef>
                <a:spcPct val="50000"/>
              </a:spcBef>
            </a:pPr>
            <a:r>
              <a:rPr lang="en-US" sz="2400"/>
              <a:t>   -know which methods the parent contains</a:t>
            </a:r>
          </a:p>
          <a:p>
            <a:pPr>
              <a:spcBef>
                <a:spcPct val="50000"/>
              </a:spcBef>
            </a:pPr>
            <a:r>
              <a:rPr lang="en-US" sz="2400"/>
              <a:t>   -have the original class where you can see it</a:t>
            </a:r>
          </a:p>
          <a:p>
            <a:pPr>
              <a:spcBef>
                <a:spcPct val="50000"/>
              </a:spcBef>
            </a:pPr>
            <a:r>
              <a:rPr lang="en-US" sz="2400"/>
              <a:t>   -make sure you have super calls</a:t>
            </a:r>
          </a:p>
          <a:p>
            <a:pPr>
              <a:spcBef>
                <a:spcPct val="50000"/>
              </a:spcBef>
            </a:pPr>
            <a:r>
              <a:rPr lang="en-US" sz="2400"/>
              <a:t>   -check for public/private on methods/variables</a:t>
            </a:r>
          </a:p>
          <a:p>
            <a:pPr>
              <a:spcBef>
                <a:spcPct val="50000"/>
              </a:spcBef>
            </a:pPr>
            <a:r>
              <a:rPr lang="en-US" sz="2400"/>
              <a:t>   -make super calls in sub class methods as needed</a:t>
            </a:r>
          </a:p>
          <a:p>
            <a:pPr>
              <a:spcBef>
                <a:spcPct val="50000"/>
              </a:spcBef>
            </a:pPr>
            <a:r>
              <a:rPr lang="en-US" sz="2400"/>
              <a:t>   -implement all abstract methods in sub class</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Response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6628" name="Text Box 3"/>
          <p:cNvSpPr txBox="1">
            <a:spLocks noChangeArrowheads="1"/>
          </p:cNvSpPr>
          <p:nvPr/>
        </p:nvSpPr>
        <p:spPr bwMode="auto">
          <a:xfrm>
            <a:off x="1066800" y="1905000"/>
            <a:ext cx="7391400" cy="3908425"/>
          </a:xfrm>
          <a:prstGeom prst="rect">
            <a:avLst/>
          </a:prstGeom>
          <a:noFill/>
          <a:ln w="12700">
            <a:noFill/>
            <a:miter lim="800000"/>
            <a:headEnd type="none" w="sm" len="sm"/>
            <a:tailEnd type="none" w="sm" len="sm"/>
          </a:ln>
        </p:spPr>
        <p:txBody>
          <a:bodyPr>
            <a:spAutoFit/>
          </a:bodyPr>
          <a:lstStyle/>
          <a:p>
            <a:pPr>
              <a:spcBef>
                <a:spcPct val="50000"/>
              </a:spcBef>
            </a:pPr>
            <a:r>
              <a:rPr lang="en-US" sz="3200"/>
              <a:t>ArrayList of References / Objects</a:t>
            </a:r>
            <a:br>
              <a:rPr lang="en-US" sz="3200"/>
            </a:br>
            <a:r>
              <a:rPr lang="en-US"/>
              <a:t> – get,set,remove,add,size – levels of abstraction</a:t>
            </a:r>
          </a:p>
          <a:p>
            <a:pPr>
              <a:spcBef>
                <a:spcPct val="50000"/>
              </a:spcBef>
            </a:pPr>
            <a:r>
              <a:rPr lang="en-US" sz="3200"/>
              <a:t>Matrix / 2 D Array</a:t>
            </a:r>
            <a:br>
              <a:rPr lang="en-US" sz="3200"/>
            </a:br>
            <a:r>
              <a:rPr lang="en-US"/>
              <a:t> – nested loops, GridWorld ( grid )</a:t>
            </a:r>
          </a:p>
          <a:p>
            <a:pPr>
              <a:spcBef>
                <a:spcPct val="50000"/>
              </a:spcBef>
            </a:pPr>
            <a:r>
              <a:rPr lang="en-US" sz="3200"/>
              <a:t>GridWorld or Make a Class</a:t>
            </a:r>
            <a:br>
              <a:rPr lang="en-US" sz="3200"/>
            </a:br>
            <a:r>
              <a:rPr lang="en-US"/>
              <a:t>– location, actor, bug, critter, grid, super, abstract</a:t>
            </a:r>
          </a:p>
          <a:p>
            <a:pPr>
              <a:spcBef>
                <a:spcPct val="50000"/>
              </a:spcBef>
            </a:pPr>
            <a:r>
              <a:rPr lang="en-US" sz="3200"/>
              <a:t>String / Array Question</a:t>
            </a:r>
            <a:br>
              <a:rPr lang="en-US" sz="3200"/>
            </a:br>
            <a:r>
              <a:rPr lang="en-US"/>
              <a:t> – find biggest, find smallest, etc.</a:t>
            </a:r>
          </a:p>
        </p:txBody>
      </p:sp>
      <p:sp>
        <p:nvSpPr>
          <p:cNvPr id="5" name="Rectangle 4"/>
          <p:cNvSpPr/>
          <p:nvPr/>
        </p:nvSpPr>
        <p:spPr>
          <a:xfrm>
            <a:off x="0" y="381000"/>
            <a:ext cx="9144000" cy="923330"/>
          </a:xfrm>
          <a:prstGeom prst="rect">
            <a:avLst/>
          </a:prstGeom>
          <a:noFill/>
        </p:spPr>
        <p:txBody>
          <a:bodyPr>
            <a:spAutoFit/>
          </a:bodyPr>
          <a:lstStyle/>
          <a:p>
            <a:pPr algn="ctr">
              <a:defRPr/>
            </a:pPr>
            <a:r>
              <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Free </a:t>
            </a:r>
            <a:r>
              <a:rPr lang="en-US" sz="5400" dirty="0" smtClean="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Response Topics </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3"/>
          <p:cNvSpPr>
            <a:spLocks noGrp="1"/>
          </p:cNvSpPr>
          <p:nvPr>
            <p:ph type="ftr" sz="quarter" idx="12"/>
          </p:nvPr>
        </p:nvSpPr>
        <p:spPr>
          <a:noFill/>
        </p:spPr>
        <p:txBody>
          <a:bodyPr/>
          <a:lstStyle/>
          <a:p>
            <a:endParaRPr lang="en-US" smtClean="0">
              <a:latin typeface="Times New Roman" pitchFamily="18" charset="0"/>
            </a:endParaRPr>
          </a:p>
          <a:p>
            <a:endParaRPr lang="en-US" b="0" smtClean="0"/>
          </a:p>
          <a:p>
            <a:endParaRPr lang="en-US" smtClean="0"/>
          </a:p>
          <a:p>
            <a:r>
              <a:rPr lang="en-US" smtClean="0"/>
              <a:t>© A+ Computer Science  -  www.apluscompsci.com</a:t>
            </a:r>
          </a:p>
        </p:txBody>
      </p:sp>
      <p:sp>
        <p:nvSpPr>
          <p:cNvPr id="22531" name="Text Box 3"/>
          <p:cNvSpPr txBox="1">
            <a:spLocks noChangeArrowheads="1"/>
          </p:cNvSpPr>
          <p:nvPr/>
        </p:nvSpPr>
        <p:spPr bwMode="auto">
          <a:xfrm>
            <a:off x="1219200" y="1981200"/>
            <a:ext cx="6705600" cy="1800225"/>
          </a:xfrm>
          <a:prstGeom prst="rect">
            <a:avLst/>
          </a:prstGeom>
          <a:noFill/>
          <a:ln w="12700">
            <a:noFill/>
            <a:miter lim="800000"/>
            <a:headEnd type="none" w="sm" len="sm"/>
            <a:tailEnd type="none" w="sm" len="sm"/>
          </a:ln>
        </p:spPr>
        <p:txBody>
          <a:bodyPr>
            <a:spAutoFit/>
          </a:bodyPr>
          <a:lstStyle/>
          <a:p>
            <a:pPr>
              <a:spcBef>
                <a:spcPct val="50000"/>
              </a:spcBef>
            </a:pPr>
            <a:r>
              <a:rPr lang="en-US" sz="2800"/>
              <a:t>A typical ArrayList question involves putting something into an ArrayList and removing something from an ArrayList.</a:t>
            </a:r>
          </a:p>
        </p:txBody>
      </p:sp>
      <p:pic>
        <p:nvPicPr>
          <p:cNvPr id="22532" name="Picture 4" descr="j0431591[1]"/>
          <p:cNvPicPr>
            <a:picLocks noChangeAspect="1" noChangeArrowheads="1"/>
          </p:cNvPicPr>
          <p:nvPr/>
        </p:nvPicPr>
        <p:blipFill>
          <a:blip r:embed="rId3" cstate="print"/>
          <a:srcRect/>
          <a:stretch>
            <a:fillRect/>
          </a:stretch>
        </p:blipFill>
        <p:spPr bwMode="auto">
          <a:xfrm>
            <a:off x="1219200" y="4648200"/>
            <a:ext cx="1447800" cy="1447800"/>
          </a:xfrm>
          <a:prstGeom prst="rect">
            <a:avLst/>
          </a:prstGeom>
          <a:noFill/>
          <a:ln w="9525">
            <a:noFill/>
            <a:miter lim="800000"/>
            <a:headEnd/>
            <a:tailEnd/>
          </a:ln>
        </p:spPr>
      </p:pic>
      <p:pic>
        <p:nvPicPr>
          <p:cNvPr id="22533" name="Picture 5" descr="j0431550[1]"/>
          <p:cNvPicPr>
            <a:picLocks noChangeAspect="1" noChangeArrowheads="1"/>
          </p:cNvPicPr>
          <p:nvPr/>
        </p:nvPicPr>
        <p:blipFill>
          <a:blip r:embed="rId4" cstate="print"/>
          <a:srcRect/>
          <a:stretch>
            <a:fillRect/>
          </a:stretch>
        </p:blipFill>
        <p:spPr bwMode="auto">
          <a:xfrm>
            <a:off x="6553200" y="4495800"/>
            <a:ext cx="1676400" cy="1676400"/>
          </a:xfrm>
          <a:prstGeom prst="rect">
            <a:avLst/>
          </a:prstGeom>
          <a:noFill/>
          <a:ln w="9525">
            <a:noFill/>
            <a:miter lim="800000"/>
            <a:headEnd/>
            <a:tailEnd/>
          </a:ln>
        </p:spPr>
      </p:pic>
      <p:pic>
        <p:nvPicPr>
          <p:cNvPr id="22534" name="Picture 6" descr="j0078708[1]"/>
          <p:cNvPicPr>
            <a:picLocks noChangeAspect="1" noChangeArrowheads="1"/>
          </p:cNvPicPr>
          <p:nvPr/>
        </p:nvPicPr>
        <p:blipFill>
          <a:blip r:embed="rId5" cstate="print"/>
          <a:srcRect/>
          <a:stretch>
            <a:fillRect/>
          </a:stretch>
        </p:blipFill>
        <p:spPr bwMode="auto">
          <a:xfrm>
            <a:off x="3810000" y="4648200"/>
            <a:ext cx="1682750" cy="1579563"/>
          </a:xfrm>
          <a:prstGeom prst="rect">
            <a:avLst/>
          </a:prstGeom>
          <a:noFill/>
          <a:ln w="9525">
            <a:noFill/>
            <a:miter lim="800000"/>
            <a:headEnd/>
            <a:tailEnd/>
          </a:ln>
        </p:spPr>
      </p:pic>
      <p:sp>
        <p:nvSpPr>
          <p:cNvPr id="8" name="Rectangle 7"/>
          <p:cNvSpPr/>
          <p:nvPr/>
        </p:nvSpPr>
        <p:spPr>
          <a:xfrm>
            <a:off x="0" y="381000"/>
            <a:ext cx="9144000" cy="923330"/>
          </a:xfrm>
          <a:prstGeom prst="rect">
            <a:avLst/>
          </a:prstGeom>
          <a:noFill/>
        </p:spPr>
        <p:txBody>
          <a:bodyPr>
            <a:spAutoFit/>
          </a:bodyPr>
          <a:lstStyle/>
          <a:p>
            <a:pPr algn="ctr">
              <a:defRPr/>
            </a:pPr>
            <a:r>
              <a:rPr lang="en-US" sz="5400" dirty="0" err="1">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rPr>
              <a:t>ArrayList</a:t>
            </a:r>
            <a:endParaRPr lang="en-US" sz="5400" dirty="0">
              <a:ln w="18000">
                <a:solidFill>
                  <a:schemeClr val="accent2">
                    <a:satMod val="140000"/>
                  </a:schemeClr>
                </a:solidFill>
                <a:prstDash val="solid"/>
                <a:miter lim="800000"/>
              </a:ln>
              <a:solidFill>
                <a:srgbClr val="6F93DB"/>
              </a:solidFill>
              <a:effectLst>
                <a:outerShdw blurRad="25500" dist="23000" dir="7020000" algn="tl">
                  <a:srgbClr val="000000">
                    <a:alpha val="50000"/>
                  </a:srgbClr>
                </a:outerShdw>
              </a:effectLst>
              <a:ea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C:\MSOffice\Templates\Blank Presentation.pot</Template>
  <TotalTime>1833</TotalTime>
  <Words>2990</Words>
  <Application>Microsoft Office PowerPoint</Application>
  <PresentationFormat>On-screen Show (4:3)</PresentationFormat>
  <Paragraphs>794</Paragraphs>
  <Slides>55</Slides>
  <Notes>53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57" baseType="lpstr">
      <vt:lpstr>Blank Presentation</vt:lpstr>
      <vt:lpstr>Bitmap Image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vector>
  </TitlesOfParts>
  <Company>A+ Computer Science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do well on the AP test.</dc:title>
  <dc:subject>How to do well on the AP test.</dc:subject>
  <dc:creator>A+ Computer Science</dc:creator>
  <dc:description>How to do well on the AP test._x000d_
©A+ Computer Science_x000d_
www.apluscompsci.com</dc:description>
  <cp:lastModifiedBy>jrr</cp:lastModifiedBy>
  <cp:revision>517</cp:revision>
  <dcterms:created xsi:type="dcterms:W3CDTF">1995-06-17T23:31:02Z</dcterms:created>
  <dcterms:modified xsi:type="dcterms:W3CDTF">2016-04-19T05:23:29Z</dcterms:modified>
  <cp:category>www.apluscompsci.com</cp:category>
</cp:coreProperties>
</file>