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58" r:id="rId9"/>
    <p:sldId id="711" r:id="rId10"/>
    <p:sldId id="786" r:id="rId11"/>
    <p:sldId id="787" r:id="rId12"/>
    <p:sldId id="789" r:id="rId13"/>
    <p:sldId id="790" r:id="rId14"/>
    <p:sldId id="791" r:id="rId15"/>
    <p:sldId id="792" r:id="rId16"/>
    <p:sldId id="776" r:id="rId17"/>
    <p:sldId id="767" r:id="rId18"/>
    <p:sldId id="712" r:id="rId19"/>
    <p:sldId id="713" r:id="rId20"/>
    <p:sldId id="714" r:id="rId21"/>
    <p:sldId id="654" r:id="rId22"/>
    <p:sldId id="728" r:id="rId23"/>
    <p:sldId id="777" r:id="rId24"/>
    <p:sldId id="796" r:id="rId25"/>
    <p:sldId id="797" r:id="rId26"/>
    <p:sldId id="798" r:id="rId27"/>
    <p:sldId id="799" r:id="rId28"/>
    <p:sldId id="800" r:id="rId29"/>
    <p:sldId id="801" r:id="rId30"/>
    <p:sldId id="802" r:id="rId31"/>
    <p:sldId id="803" r:id="rId32"/>
    <p:sldId id="805" r:id="rId33"/>
    <p:sldId id="804" r:id="rId34"/>
    <p:sldId id="734" r:id="rId35"/>
    <p:sldId id="717" r:id="rId36"/>
    <p:sldId id="718" r:id="rId37"/>
    <p:sldId id="719" r:id="rId38"/>
    <p:sldId id="720" r:id="rId39"/>
    <p:sldId id="721" r:id="rId40"/>
    <p:sldId id="722" r:id="rId41"/>
    <p:sldId id="779" r:id="rId42"/>
    <p:sldId id="723" r:id="rId43"/>
    <p:sldId id="725" r:id="rId44"/>
    <p:sldId id="724" r:id="rId45"/>
    <p:sldId id="700" r:id="rId46"/>
    <p:sldId id="781" r:id="rId47"/>
    <p:sldId id="701" r:id="rId48"/>
    <p:sldId id="702" r:id="rId49"/>
    <p:sldId id="703" r:id="rId50"/>
    <p:sldId id="704" r:id="rId51"/>
    <p:sldId id="795" r:id="rId52"/>
    <p:sldId id="699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85973" autoAdjust="0"/>
  </p:normalViewPr>
  <p:slideViewPr>
    <p:cSldViewPr>
      <p:cViewPr varScale="1">
        <p:scale>
          <a:sx n="76" d="100"/>
          <a:sy n="76" d="100"/>
        </p:scale>
        <p:origin x="10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28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689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As long as run is less than or equal to 10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( run&lt;=10 )</a:t>
            </a:r>
            <a:r>
              <a:rPr lang="en-US" sz="1600" smtClean="0"/>
              <a:t>, the loop will iterate.  For each iteration, run is displayed,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 smtClean="0"/>
              <a:t> is displayed, and run is decreased by 5.</a:t>
            </a:r>
          </a:p>
          <a:p>
            <a:endParaRPr lang="en-US" sz="1600" smtClean="0"/>
          </a:p>
          <a:p>
            <a:r>
              <a:rPr lang="en-US" sz="1600" smtClean="0"/>
              <a:t>run begins with the value 25</a:t>
            </a:r>
          </a:p>
          <a:p>
            <a:r>
              <a:rPr lang="en-US" sz="1600" smtClean="0"/>
              <a:t>Iteration 1 – print(25)      print(loop)       run = 25-5 </a:t>
            </a:r>
          </a:p>
          <a:p>
            <a:r>
              <a:rPr lang="en-US" sz="1600" smtClean="0"/>
              <a:t>Iteration 2 – print(20)      print(loop)       run = 20-5</a:t>
            </a:r>
          </a:p>
          <a:p>
            <a:r>
              <a:rPr lang="en-US" sz="1600" smtClean="0"/>
              <a:t>Iteration 3 – print(15)      print(loop)       run = 15-5</a:t>
            </a:r>
          </a:p>
          <a:p>
            <a:r>
              <a:rPr lang="en-US" sz="1600" smtClean="0"/>
              <a:t>Iteration 4 – print(10)      print(loop)       run = 10-5</a:t>
            </a:r>
          </a:p>
          <a:p>
            <a:r>
              <a:rPr lang="en-US" sz="1600" smtClean="0"/>
              <a:t>The loop condition fails when run reaches the value 5 as 5 is not greater than or equal to 10.  </a:t>
            </a:r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76396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3466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1702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284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5410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9661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2863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655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3539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ArrayList can store a reference to any type of Object.   ArrayList was built using an array[] of object references.  </a:t>
            </a:r>
          </a:p>
        </p:txBody>
      </p:sp>
    </p:spTree>
    <p:extLst>
      <p:ext uri="{BB962C8B-B14F-4D97-AF65-F5344CB8AC3E}">
        <p14:creationId xmlns:p14="http://schemas.microsoft.com/office/powerpoint/2010/main" val="4107174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5887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0933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5626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In the example above, ray is an ArrayList that stores String references.   Casting would not be required to call non-Object methods on ray.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</a:rPr>
              <a:t>ray.add(0,"hello");</a:t>
            </a:r>
          </a:p>
          <a:p>
            <a:r>
              <a:rPr lang="en-US" sz="1600" smtClean="0">
                <a:latin typeface="Courier New" pitchFamily="49" charset="0"/>
              </a:rPr>
              <a:t>ray.add(1,"chicken");</a:t>
            </a:r>
          </a:p>
          <a:p>
            <a:endParaRPr lang="en-US" sz="160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out.println(ray.get(0).charAt(0));</a:t>
            </a:r>
          </a:p>
          <a:p>
            <a:r>
              <a:rPr lang="en-US" sz="1600" smtClean="0">
                <a:latin typeface="Courier New" pitchFamily="49" charset="0"/>
              </a:rPr>
              <a:t>out.println(ray.get(1).charAt(5));</a:t>
            </a:r>
          </a:p>
          <a:p>
            <a:endParaRPr lang="en-US" sz="160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4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58171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07190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7650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89988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697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99222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</p:txBody>
      </p:sp>
    </p:spTree>
    <p:extLst>
      <p:ext uri="{BB962C8B-B14F-4D97-AF65-F5344CB8AC3E}">
        <p14:creationId xmlns:p14="http://schemas.microsoft.com/office/powerpoint/2010/main" val="32680760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spot 1 to 2.</a:t>
            </a:r>
          </a:p>
        </p:txBody>
      </p:sp>
    </p:spTree>
    <p:extLst>
      <p:ext uri="{BB962C8B-B14F-4D97-AF65-F5344CB8AC3E}">
        <p14:creationId xmlns:p14="http://schemas.microsoft.com/office/powerpoint/2010/main" val="198121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306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spot 2 to 7.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26949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3580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74446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8018117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0554024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530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1806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794827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405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6242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83885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06281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11142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75897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52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651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394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115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7615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59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This loop starts run at 1 and increments run by two each iteration.  The loop will continue to run as long as run is less than 7.</a:t>
            </a:r>
          </a:p>
          <a:p>
            <a:r>
              <a:rPr lang="en-US" sz="1600" smtClean="0"/>
              <a:t>The loop will stop when the condition run&lt;7 fails.  The condition will fail when run equals 7.</a:t>
            </a:r>
          </a:p>
          <a:p>
            <a:endParaRPr lang="en-US" sz="1600" smtClean="0"/>
          </a:p>
          <a:p>
            <a:r>
              <a:rPr lang="en-US" sz="1600" smtClean="0"/>
              <a:t>run begins with the value 1</a:t>
            </a:r>
          </a:p>
          <a:p>
            <a:r>
              <a:rPr lang="en-US" sz="1600" smtClean="0"/>
              <a:t>Iteration 1 – print run(1)     run = 1 + 2</a:t>
            </a:r>
          </a:p>
          <a:p>
            <a:r>
              <a:rPr lang="en-US" sz="1600" smtClean="0"/>
              <a:t>Iteration 2 – print run(3)     run = 3 + 2</a:t>
            </a:r>
          </a:p>
          <a:p>
            <a:r>
              <a:rPr lang="en-US" sz="1600" smtClean="0"/>
              <a:t>Iteration 3 – print run(5)     run = 5 + 2</a:t>
            </a:r>
          </a:p>
          <a:p>
            <a:r>
              <a:rPr lang="en-US" sz="1600" smtClean="0"/>
              <a:t>The loop condition fails when run reaches the value 7 as 7 is not less than 7. </a:t>
            </a:r>
          </a:p>
          <a:p>
            <a:endParaRPr lang="en-US" sz="1600" smtClean="0"/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61968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2019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</a:t>
            </a: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0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Algorithm problems often use array and strings, but like this year, they sometimes just use simple loops and method calls.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794121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003300"/>
              </a:solidFill>
            </a:endParaRPr>
          </a:p>
          <a:p>
            <a:r>
              <a:rPr lang="en-US" sz="3200" dirty="0"/>
              <a:t>for(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aplus</a:t>
            </a:r>
            <a:r>
              <a:rPr lang="en-US" sz="3200" dirty="0"/>
              <a:t>=1; </a:t>
            </a:r>
            <a:r>
              <a:rPr lang="en-US" sz="3200" dirty="0" err="1"/>
              <a:t>aplus</a:t>
            </a:r>
            <a:r>
              <a:rPr lang="en-US" sz="3200" dirty="0"/>
              <a:t>&lt;7; </a:t>
            </a:r>
            <a:r>
              <a:rPr lang="en-US" sz="3200" dirty="0" err="1"/>
              <a:t>aplus</a:t>
            </a:r>
            <a:r>
              <a:rPr lang="en-US" sz="3200" dirty="0"/>
              <a:t>+=2)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("comp");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 </a:t>
            </a:r>
            <a:r>
              <a:rPr lang="en-US" sz="3200" dirty="0" err="1"/>
              <a:t>aplus</a:t>
            </a:r>
            <a:r>
              <a:rPr lang="en-US" sz="3200" dirty="0"/>
              <a:t> );</a:t>
            </a:r>
          </a:p>
          <a:p>
            <a:r>
              <a:rPr lang="en-US" sz="3200" dirty="0"/>
              <a:t>}</a:t>
            </a:r>
            <a:endParaRPr lang="en-US" sz="3200" b="0" dirty="0">
              <a:latin typeface="Courier New" pitchFamily="49" charset="0"/>
            </a:endParaRPr>
          </a:p>
          <a:p>
            <a:endParaRPr lang="en-US" b="0" dirty="0">
              <a:latin typeface="Courier New" pitchFamily="49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019800" y="2743200"/>
            <a:ext cx="2286000" cy="3516313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OUTPUT</a:t>
            </a:r>
            <a:br>
              <a:rPr lang="en-US" u="sng">
                <a:solidFill>
                  <a:srgbClr val="FF0000"/>
                </a:solidFill>
              </a:rPr>
            </a:br>
            <a:r>
              <a:rPr lang="en-US"/>
              <a:t>comp</a:t>
            </a:r>
            <a:br>
              <a:rPr lang="en-US"/>
            </a:br>
            <a:r>
              <a:rPr lang="en-US"/>
              <a:t>1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3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5670550" cy="3503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/>
              <a:t>int run=25;   				</a:t>
            </a:r>
          </a:p>
          <a:p>
            <a:r>
              <a:rPr lang="en-US" sz="3200"/>
              <a:t>while(run&gt;=10)  		 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out.println(run); </a:t>
            </a:r>
          </a:p>
          <a:p>
            <a:r>
              <a:rPr lang="en-US" sz="3200"/>
              <a:t>   out.println("loop");	</a:t>
            </a:r>
          </a:p>
          <a:p>
            <a:r>
              <a:rPr lang="en-US" sz="3200"/>
              <a:t>   run=run-5;		 	</a:t>
            </a:r>
          </a:p>
          <a:p>
            <a:r>
              <a:rPr lang="en-US" sz="3200"/>
              <a:t>}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667000" y="69373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 b="0">
              <a:latin typeface="Times New Roman" pitchFamily="18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2286000" cy="40084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 u="sng">
                <a:solidFill>
                  <a:srgbClr val="FF0000"/>
                </a:solidFill>
              </a:rPr>
            </a:br>
            <a:r>
              <a:rPr lang="en-US" sz="2800"/>
              <a:t>25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20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10</a:t>
            </a:r>
            <a:br>
              <a:rPr lang="en-US" sz="2800"/>
            </a:br>
            <a:r>
              <a:rPr lang="en-US" sz="2800"/>
              <a:t>loop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4360247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2019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7630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ublic static </a:t>
            </a:r>
            <a:r>
              <a:rPr lang="en-US" sz="2400" dirty="0" err="1" smtClean="0"/>
              <a:t>numberOfLeapYears</a:t>
            </a:r>
            <a:r>
              <a:rPr lang="en-US" sz="2400" dirty="0" smtClean="0"/>
              <a:t>( </a:t>
            </a:r>
            <a:r>
              <a:rPr lang="en-US" sz="2400" dirty="0" err="1" smtClean="0"/>
              <a:t>int</a:t>
            </a:r>
            <a:r>
              <a:rPr lang="en-US" sz="2400" dirty="0" smtClean="0"/>
              <a:t> year1, </a:t>
            </a:r>
            <a:r>
              <a:rPr lang="en-US" sz="2400" dirty="0" err="1" smtClean="0"/>
              <a:t>int</a:t>
            </a:r>
            <a:r>
              <a:rPr lang="en-US" sz="2400" dirty="0" smtClean="0"/>
              <a:t> year2 )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count = 0;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for(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aplus</a:t>
            </a:r>
            <a:r>
              <a:rPr lang="en-US" sz="2400" dirty="0" smtClean="0"/>
              <a:t> = year1; </a:t>
            </a:r>
            <a:r>
              <a:rPr lang="en-US" sz="2400" dirty="0" err="1" smtClean="0"/>
              <a:t>aplus</a:t>
            </a:r>
            <a:r>
              <a:rPr lang="en-US" sz="2400" dirty="0" smtClean="0"/>
              <a:t>&lt;=year2; </a:t>
            </a:r>
            <a:r>
              <a:rPr lang="en-US" sz="2400" dirty="0" err="1" smtClean="0"/>
              <a:t>aplus</a:t>
            </a:r>
            <a:r>
              <a:rPr lang="en-US" sz="2400" dirty="0" smtClean="0"/>
              <a:t>++)</a:t>
            </a:r>
          </a:p>
          <a:p>
            <a:r>
              <a:rPr lang="en-US" sz="2400" dirty="0" smtClean="0"/>
              <a:t> 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if( </a:t>
            </a:r>
            <a:r>
              <a:rPr lang="en-US" sz="2400" dirty="0" err="1" smtClean="0"/>
              <a:t>isLeapYear</a:t>
            </a:r>
            <a:r>
              <a:rPr lang="en-US" sz="2400" dirty="0" smtClean="0"/>
              <a:t>( </a:t>
            </a:r>
            <a:r>
              <a:rPr lang="en-US" sz="2400" dirty="0" err="1" smtClean="0"/>
              <a:t>aplus</a:t>
            </a:r>
            <a:r>
              <a:rPr lang="en-US" sz="2400" dirty="0" smtClean="0"/>
              <a:t> ) 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count++;</a:t>
            </a:r>
            <a:br>
              <a:rPr lang="en-US" sz="2400" dirty="0" smtClean="0"/>
            </a:br>
            <a:r>
              <a:rPr lang="en-US" sz="2400" dirty="0" smtClean="0"/>
              <a:t>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return count;</a:t>
            </a:r>
            <a:br>
              <a:rPr lang="en-US" sz="2400" dirty="0" smtClean="0"/>
            </a:b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70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562600" y="4343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2019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9067800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dirty="0"/>
              <a:t>public </a:t>
            </a:r>
            <a:r>
              <a:rPr lang="en-US" sz="2800" dirty="0" smtClean="0"/>
              <a:t>static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dayOfWeek</a:t>
            </a:r>
            <a:r>
              <a:rPr lang="en-US" sz="2800" dirty="0" smtClean="0"/>
              <a:t>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smtClean="0"/>
              <a:t>m, </a:t>
            </a:r>
            <a:r>
              <a:rPr lang="en-US" sz="2800" dirty="0" err="1" smtClean="0"/>
              <a:t>int</a:t>
            </a:r>
            <a:r>
              <a:rPr lang="en-US" sz="2800" dirty="0" smtClean="0"/>
              <a:t> d, </a:t>
            </a:r>
            <a:r>
              <a:rPr lang="en-US" sz="2800" dirty="0" err="1" smtClean="0"/>
              <a:t>int</a:t>
            </a:r>
            <a:r>
              <a:rPr lang="en-US" sz="2800" dirty="0" smtClean="0"/>
              <a:t> y </a:t>
            </a:r>
            <a:r>
              <a:rPr lang="en-US" sz="2800" dirty="0"/>
              <a:t>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return ( </a:t>
            </a:r>
            <a:r>
              <a:rPr lang="en-US" sz="2800" dirty="0" err="1" smtClean="0"/>
              <a:t>firstDayOfYear</a:t>
            </a:r>
            <a:r>
              <a:rPr lang="en-US" sz="2800" dirty="0" smtClean="0"/>
              <a:t>( y ) +</a:t>
            </a:r>
          </a:p>
          <a:p>
            <a:r>
              <a:rPr lang="en-US" sz="2800" dirty="0"/>
              <a:t>	</a:t>
            </a:r>
            <a:r>
              <a:rPr lang="en-US" sz="2800" dirty="0" err="1" smtClean="0"/>
              <a:t>dayOfYear</a:t>
            </a:r>
            <a:r>
              <a:rPr lang="en-US" sz="2800" dirty="0" smtClean="0"/>
              <a:t>( m, d, y ) – 1 ) % 7;</a:t>
            </a:r>
            <a:endParaRPr lang="en-US" sz="2800" dirty="0"/>
          </a:p>
          <a:p>
            <a:r>
              <a:rPr lang="en-US" sz="28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6695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15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Class</a:t>
            </a:r>
            <a:b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400800" y="51816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2019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81170"/>
            <a:ext cx="8458200" cy="61863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ublic class </a:t>
            </a:r>
            <a:r>
              <a:rPr lang="en-US" dirty="0" err="1"/>
              <a:t>StepTracker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steps, </a:t>
            </a:r>
            <a:r>
              <a:rPr lang="en-US" dirty="0" err="1" smtClean="0"/>
              <a:t>aDays</a:t>
            </a:r>
            <a:r>
              <a:rPr lang="en-US" dirty="0"/>
              <a:t>, </a:t>
            </a:r>
            <a:r>
              <a:rPr lang="en-US" dirty="0" err="1" smtClean="0"/>
              <a:t>minSteps</a:t>
            </a:r>
            <a:r>
              <a:rPr lang="en-US" dirty="0"/>
              <a:t>, days;</a:t>
            </a:r>
          </a:p>
          <a:p>
            <a:endParaRPr lang="en-US" dirty="0"/>
          </a:p>
          <a:p>
            <a:r>
              <a:rPr lang="en-US" dirty="0" smtClean="0"/>
              <a:t>  public </a:t>
            </a:r>
            <a:r>
              <a:rPr lang="en-US" dirty="0" err="1"/>
              <a:t>StepTracker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m)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minSteps</a:t>
            </a:r>
            <a:r>
              <a:rPr lang="en-US" dirty="0" smtClean="0"/>
              <a:t>=m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steps=</a:t>
            </a:r>
            <a:r>
              <a:rPr lang="en-US" dirty="0" err="1" smtClean="0"/>
              <a:t>aDays</a:t>
            </a:r>
            <a:r>
              <a:rPr lang="en-US" dirty="0" smtClean="0"/>
              <a:t>=days=0</a:t>
            </a:r>
            <a:r>
              <a:rPr lang="en-US" dirty="0"/>
              <a:t>;</a:t>
            </a:r>
          </a:p>
          <a:p>
            <a:r>
              <a:rPr lang="en-US" dirty="0" smtClean="0"/>
              <a:t>  }</a:t>
            </a:r>
            <a:endParaRPr lang="en-US" dirty="0"/>
          </a:p>
          <a:p>
            <a:r>
              <a:rPr lang="en-US" dirty="0" smtClean="0"/>
              <a:t>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activeDays</a:t>
            </a:r>
            <a:r>
              <a:rPr lang="en-US" dirty="0"/>
              <a:t>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aDays</a:t>
            </a:r>
            <a:r>
              <a:rPr lang="en-US" dirty="0"/>
              <a:t>;</a:t>
            </a:r>
          </a:p>
          <a:p>
            <a:r>
              <a:rPr lang="en-US" dirty="0" smtClean="0"/>
              <a:t>  }</a:t>
            </a:r>
            <a:endParaRPr lang="en-US" dirty="0"/>
          </a:p>
          <a:p>
            <a:r>
              <a:rPr lang="en-US" dirty="0" smtClean="0"/>
              <a:t>  public </a:t>
            </a:r>
            <a:r>
              <a:rPr lang="en-US" dirty="0"/>
              <a:t>double </a:t>
            </a:r>
            <a:r>
              <a:rPr lang="en-US" dirty="0" err="1"/>
              <a:t>averageSteps</a:t>
            </a:r>
            <a:r>
              <a:rPr lang="en-US" dirty="0"/>
              <a:t>() {</a:t>
            </a:r>
          </a:p>
          <a:p>
            <a:r>
              <a:rPr lang="en-US" dirty="0" smtClean="0"/>
              <a:t>    return </a:t>
            </a:r>
            <a:r>
              <a:rPr lang="en-US" dirty="0"/>
              <a:t>steps==0?0.0:(double)steps/days</a:t>
            </a:r>
            <a:r>
              <a:rPr lang="en-US" dirty="0" smtClean="0"/>
              <a:t>;    </a:t>
            </a:r>
            <a:r>
              <a:rPr lang="en-US" dirty="0" smtClean="0">
                <a:solidFill>
                  <a:srgbClr val="009900"/>
                </a:solidFill>
              </a:rPr>
              <a:t>//could just use an if</a:t>
            </a:r>
            <a:endParaRPr lang="en-US" dirty="0">
              <a:solidFill>
                <a:srgbClr val="009900"/>
              </a:solidFill>
            </a:endParaRPr>
          </a:p>
          <a:p>
            <a:r>
              <a:rPr lang="en-US" dirty="0" smtClean="0"/>
              <a:t>  }                                                                             </a:t>
            </a:r>
            <a:r>
              <a:rPr lang="en-US" dirty="0" smtClean="0">
                <a:solidFill>
                  <a:srgbClr val="009900"/>
                </a:solidFill>
              </a:rPr>
              <a:t>//felt like living on </a:t>
            </a:r>
          </a:p>
          <a:p>
            <a:r>
              <a:rPr lang="en-US" dirty="0" smtClean="0"/>
              <a:t>  public </a:t>
            </a:r>
            <a:r>
              <a:rPr lang="en-US" dirty="0"/>
              <a:t>void </a:t>
            </a:r>
            <a:r>
              <a:rPr lang="en-US" dirty="0" err="1"/>
              <a:t>addDailySteps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st</a:t>
            </a:r>
            <a:r>
              <a:rPr lang="en-US" dirty="0"/>
              <a:t>) </a:t>
            </a:r>
            <a:r>
              <a:rPr lang="en-US" dirty="0" smtClean="0"/>
              <a:t>{                    </a:t>
            </a:r>
            <a:r>
              <a:rPr lang="en-US" dirty="0" smtClean="0">
                <a:solidFill>
                  <a:srgbClr val="009900"/>
                </a:solidFill>
              </a:rPr>
              <a:t>//the wild side</a:t>
            </a:r>
            <a:endParaRPr lang="en-US" dirty="0">
              <a:solidFill>
                <a:srgbClr val="009900"/>
              </a:solidFill>
            </a:endParaRPr>
          </a:p>
          <a:p>
            <a:r>
              <a:rPr lang="en-US" dirty="0" smtClean="0"/>
              <a:t>    steps</a:t>
            </a:r>
            <a:r>
              <a:rPr lang="en-US" dirty="0"/>
              <a:t>+=</a:t>
            </a:r>
            <a:r>
              <a:rPr lang="en-US" dirty="0" err="1"/>
              <a:t>st</a:t>
            </a:r>
            <a:r>
              <a:rPr lang="en-US" dirty="0"/>
              <a:t>;</a:t>
            </a:r>
          </a:p>
          <a:p>
            <a:r>
              <a:rPr lang="en-US" dirty="0" smtClean="0"/>
              <a:t>    days</a:t>
            </a:r>
            <a:r>
              <a:rPr lang="en-US" dirty="0"/>
              <a:t>++;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st</a:t>
            </a:r>
            <a:r>
              <a:rPr lang="en-US" dirty="0"/>
              <a:t>&gt;=</a:t>
            </a:r>
            <a:r>
              <a:rPr lang="en-US" dirty="0" err="1" smtClean="0"/>
              <a:t>minSteps</a:t>
            </a:r>
            <a:r>
              <a:rPr lang="en-US" dirty="0"/>
              <a:t>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aDays</a:t>
            </a:r>
            <a:r>
              <a:rPr lang="en-US" dirty="0"/>
              <a:t>++;</a:t>
            </a:r>
          </a:p>
          <a:p>
            <a:r>
              <a:rPr lang="en-US" dirty="0" smtClean="0"/>
              <a:t>   }</a:t>
            </a:r>
            <a:endParaRPr lang="en-US" dirty="0"/>
          </a:p>
          <a:p>
            <a:r>
              <a:rPr lang="en-US" dirty="0" smtClean="0"/>
              <a:t>  }</a:t>
            </a:r>
            <a:endParaRPr lang="en-US" dirty="0"/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3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72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34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76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44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-998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922362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/>
              <a:t>Arraylist</a:t>
            </a:r>
            <a:r>
              <a:rPr lang="en-US" sz="3200" dirty="0"/>
              <a:t> is a class that houses an</a:t>
            </a:r>
          </a:p>
          <a:p>
            <a:pPr eaLnBrk="1" hangingPunct="1"/>
            <a:r>
              <a:rPr lang="en-US" sz="3200" dirty="0"/>
              <a:t>array.  </a:t>
            </a:r>
            <a:br>
              <a:rPr lang="en-US" sz="3200" dirty="0"/>
            </a:br>
            <a:r>
              <a:rPr lang="en-US" sz="3200" dirty="0" smtClean="0"/>
              <a:t>An </a:t>
            </a:r>
            <a:r>
              <a:rPr lang="en-US" sz="3200" dirty="0" err="1"/>
              <a:t>ArrayList</a:t>
            </a:r>
            <a:r>
              <a:rPr lang="en-US" sz="3200" dirty="0"/>
              <a:t> can store any type.</a:t>
            </a:r>
          </a:p>
          <a:p>
            <a:pPr eaLnBrk="1" hangingPunct="1"/>
            <a:r>
              <a:rPr lang="en-US" sz="3200" dirty="0" smtClean="0"/>
              <a:t>All </a:t>
            </a:r>
            <a:r>
              <a:rPr lang="en-US" sz="3200" dirty="0" err="1"/>
              <a:t>ArrayLists</a:t>
            </a:r>
            <a:r>
              <a:rPr lang="en-US" sz="3200" dirty="0"/>
              <a:t> store the first reference</a:t>
            </a:r>
          </a:p>
          <a:p>
            <a:pPr eaLnBrk="1" hangingPunct="1"/>
            <a:r>
              <a:rPr lang="en-US" sz="3200" dirty="0"/>
              <a:t>at spot / index position 0.</a:t>
            </a:r>
          </a:p>
          <a:p>
            <a:pPr eaLnBrk="1" hangingPunct="1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34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76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44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-998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/>
                <a:gridCol w="5356225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  <p:extLst>
      <p:ext uri="{BB962C8B-B14F-4D97-AF65-F5344CB8AC3E}">
        <p14:creationId xmlns:p14="http://schemas.microsoft.com/office/powerpoint/2010/main" val="1466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more time intensive problems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answers 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562600" y="4343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2019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52400" y="558849"/>
            <a:ext cx="9296400" cy="56938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dirty="0"/>
              <a:t>public </a:t>
            </a:r>
            <a:r>
              <a:rPr lang="en-US" sz="2800" dirty="0" err="1"/>
              <a:t>ArrayList</a:t>
            </a:r>
            <a:r>
              <a:rPr lang="en-US" sz="2800" dirty="0"/>
              <a:t>&lt;String&gt; </a:t>
            </a:r>
            <a:r>
              <a:rPr lang="en-US" sz="2800" dirty="0" err="1" smtClean="0"/>
              <a:t>getDelimitersList</a:t>
            </a:r>
            <a:r>
              <a:rPr lang="en-US" sz="2800" dirty="0" smtClean="0"/>
              <a:t>(</a:t>
            </a:r>
          </a:p>
          <a:p>
            <a:r>
              <a:rPr lang="en-US" sz="2800" dirty="0" smtClean="0"/>
              <a:t>						String</a:t>
            </a:r>
            <a:r>
              <a:rPr lang="en-US" sz="2800" dirty="0"/>
              <a:t>[] tokens)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smtClean="0"/>
              <a:t>    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&lt;String</a:t>
            </a:r>
            <a:r>
              <a:rPr lang="en-US" sz="2800" dirty="0"/>
              <a:t>&gt; </a:t>
            </a:r>
            <a:r>
              <a:rPr lang="en-US" sz="2800" dirty="0" smtClean="0"/>
              <a:t>fun;</a:t>
            </a:r>
          </a:p>
          <a:p>
            <a:r>
              <a:rPr lang="en-US" sz="2800" dirty="0" smtClean="0"/>
              <a:t>     fun </a:t>
            </a:r>
            <a:r>
              <a:rPr lang="en-US" sz="2800" dirty="0"/>
              <a:t>= new </a:t>
            </a:r>
            <a:r>
              <a:rPr lang="en-US" sz="2800" dirty="0" err="1"/>
              <a:t>ArrayList</a:t>
            </a:r>
            <a:r>
              <a:rPr lang="en-US" sz="2800" dirty="0"/>
              <a:t>&lt;String&gt;();</a:t>
            </a:r>
          </a:p>
          <a:p>
            <a:r>
              <a:rPr lang="en-US" sz="2800" dirty="0" smtClean="0"/>
              <a:t>     for</a:t>
            </a:r>
            <a:r>
              <a:rPr lang="en-US" sz="2800" dirty="0"/>
              <a:t>( String s : tokens )</a:t>
            </a:r>
          </a:p>
          <a:p>
            <a:r>
              <a:rPr lang="en-US" sz="2800" dirty="0" smtClean="0"/>
              <a:t>     {</a:t>
            </a:r>
            <a:endParaRPr lang="en-US" sz="2800" dirty="0"/>
          </a:p>
          <a:p>
            <a:r>
              <a:rPr lang="en-US" sz="2800" dirty="0"/>
              <a:t>	if( </a:t>
            </a:r>
            <a:r>
              <a:rPr lang="en-US" sz="2800" dirty="0" err="1"/>
              <a:t>s.equals</a:t>
            </a:r>
            <a:r>
              <a:rPr lang="en-US" sz="2800" dirty="0"/>
              <a:t>( </a:t>
            </a:r>
            <a:r>
              <a:rPr lang="en-US" sz="2800" dirty="0" err="1"/>
              <a:t>openDel</a:t>
            </a:r>
            <a:r>
              <a:rPr lang="en-US" sz="2800" dirty="0"/>
              <a:t> ) ||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s.equals</a:t>
            </a:r>
            <a:r>
              <a:rPr lang="en-US" sz="2800" dirty="0"/>
              <a:t>( </a:t>
            </a:r>
            <a:r>
              <a:rPr lang="en-US" sz="2800" dirty="0" err="1"/>
              <a:t>closeDel</a:t>
            </a:r>
            <a:r>
              <a:rPr lang="en-US" sz="2800" dirty="0"/>
              <a:t>) 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 err="1" smtClean="0"/>
              <a:t>fun.add</a:t>
            </a:r>
            <a:r>
              <a:rPr lang="en-US" sz="2800" dirty="0"/>
              <a:t>( s );</a:t>
            </a:r>
          </a:p>
          <a:p>
            <a:r>
              <a:rPr lang="en-US" sz="2800" dirty="0" smtClean="0"/>
              <a:t>     }</a:t>
            </a:r>
            <a:endParaRPr lang="en-US" sz="2800" dirty="0"/>
          </a:p>
          <a:p>
            <a:r>
              <a:rPr lang="en-US" sz="2800" dirty="0" smtClean="0"/>
              <a:t>     return </a:t>
            </a:r>
            <a:r>
              <a:rPr lang="en-US" sz="2800" dirty="0"/>
              <a:t>fun;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66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4360247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2019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/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077200" cy="590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isBalanced</a:t>
            </a:r>
            <a:r>
              <a:rPr lang="en-US" dirty="0"/>
              <a:t>(</a:t>
            </a:r>
            <a:r>
              <a:rPr lang="en-US" dirty="0" err="1"/>
              <a:t>ArrayList</a:t>
            </a:r>
            <a:r>
              <a:rPr lang="en-US" dirty="0"/>
              <a:t>&lt;String&gt; delimiters)</a:t>
            </a:r>
          </a:p>
          <a:p>
            <a:r>
              <a:rPr lang="en-US" dirty="0"/>
              <a:t>{ 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closeCount</a:t>
            </a:r>
            <a:r>
              <a:rPr lang="en-US" dirty="0"/>
              <a:t> = 0;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openCount</a:t>
            </a:r>
            <a:r>
              <a:rPr lang="en-US" dirty="0"/>
              <a:t> = 0;</a:t>
            </a:r>
          </a:p>
          <a:p>
            <a:r>
              <a:rPr lang="en-US" dirty="0" smtClean="0"/>
              <a:t>     for</a:t>
            </a:r>
            <a:r>
              <a:rPr lang="en-US" dirty="0"/>
              <a:t>( String s : delimiters )</a:t>
            </a:r>
          </a:p>
          <a:p>
            <a:r>
              <a:rPr lang="en-US" dirty="0" smtClean="0"/>
              <a:t>     {</a:t>
            </a:r>
            <a:endParaRPr lang="en-US" dirty="0"/>
          </a:p>
          <a:p>
            <a:r>
              <a:rPr lang="en-US" dirty="0"/>
              <a:t>	if( </a:t>
            </a:r>
            <a:r>
              <a:rPr lang="en-US" dirty="0" err="1"/>
              <a:t>s.equals</a:t>
            </a:r>
            <a:r>
              <a:rPr lang="en-US" dirty="0"/>
              <a:t>( </a:t>
            </a:r>
            <a:r>
              <a:rPr lang="en-US" dirty="0" err="1"/>
              <a:t>openDel</a:t>
            </a:r>
            <a:r>
              <a:rPr lang="en-US" dirty="0"/>
              <a:t> ) 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openCount</a:t>
            </a:r>
            <a:r>
              <a:rPr lang="en-US" dirty="0"/>
              <a:t>++;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  <a:r>
              <a:rPr lang="en-US" dirty="0" smtClean="0"/>
              <a:t>else if</a:t>
            </a:r>
            <a:r>
              <a:rPr lang="en-US" dirty="0"/>
              <a:t>( </a:t>
            </a:r>
            <a:r>
              <a:rPr lang="en-US" dirty="0" err="1"/>
              <a:t>s.equals</a:t>
            </a:r>
            <a:r>
              <a:rPr lang="en-US" dirty="0"/>
              <a:t>( </a:t>
            </a:r>
            <a:r>
              <a:rPr lang="en-US" dirty="0" err="1"/>
              <a:t>closeDel</a:t>
            </a:r>
            <a:r>
              <a:rPr lang="en-US" dirty="0"/>
              <a:t> ) 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closeCount</a:t>
            </a:r>
            <a:r>
              <a:rPr lang="en-US" dirty="0"/>
              <a:t>++;	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if( </a:t>
            </a:r>
            <a:r>
              <a:rPr lang="en-US" dirty="0" err="1"/>
              <a:t>closeCount</a:t>
            </a:r>
            <a:r>
              <a:rPr lang="en-US" dirty="0"/>
              <a:t> &gt; </a:t>
            </a:r>
            <a:r>
              <a:rPr lang="en-US" dirty="0" err="1"/>
              <a:t>openCount</a:t>
            </a:r>
            <a:r>
              <a:rPr lang="en-US" dirty="0"/>
              <a:t> 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</a:t>
            </a:r>
            <a:r>
              <a:rPr lang="en-US" dirty="0" smtClean="0"/>
              <a:t>   return </a:t>
            </a:r>
            <a:r>
              <a:rPr lang="en-US" dirty="0"/>
              <a:t>false;</a:t>
            </a:r>
          </a:p>
          <a:p>
            <a:r>
              <a:rPr lang="en-US" dirty="0"/>
              <a:t>	}			</a:t>
            </a:r>
          </a:p>
          <a:p>
            <a:r>
              <a:rPr lang="en-US" dirty="0" smtClean="0"/>
              <a:t>     }</a:t>
            </a:r>
            <a:endParaRPr lang="en-US" dirty="0"/>
          </a:p>
          <a:p>
            <a:r>
              <a:rPr lang="en-US" dirty="0" smtClean="0"/>
              <a:t>     return </a:t>
            </a:r>
            <a:r>
              <a:rPr lang="en-US" dirty="0" err="1"/>
              <a:t>closeCount</a:t>
            </a:r>
            <a:r>
              <a:rPr lang="en-US" dirty="0"/>
              <a:t> ==  </a:t>
            </a:r>
            <a:r>
              <a:rPr lang="en-US" dirty="0" err="1" smtClean="0"/>
              <a:t>openCount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25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806" y="1676400"/>
            <a:ext cx="7418387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Typically, 1 </a:t>
            </a:r>
            <a:r>
              <a:rPr lang="en-US" sz="2800" dirty="0"/>
              <a:t>question on the A test free response will require </a:t>
            </a:r>
            <a:r>
              <a:rPr lang="en-US" sz="2800" dirty="0" smtClean="0"/>
              <a:t>that students </a:t>
            </a:r>
            <a:r>
              <a:rPr lang="en-US" sz="2800" dirty="0"/>
              <a:t>manipulate a 2-dimensional </a:t>
            </a:r>
            <a:r>
              <a:rPr lang="en-US" sz="2800" dirty="0" smtClean="0"/>
              <a:t>array.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r>
              <a:rPr lang="en-US" sz="2400">
                <a:solidFill>
                  <a:srgbClr val="FF0000"/>
                </a:solidFill>
              </a:rPr>
              <a:t/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each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int</a:t>
            </a:r>
            <a:r>
              <a:rPr lang="en-US" sz="2800" dirty="0"/>
              <a:t>[][] mat = {{5,7},{5,3,4,6},{0,8,9}};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for( </a:t>
            </a:r>
            <a:r>
              <a:rPr lang="en-US" sz="2800" dirty="0" err="1" smtClean="0"/>
              <a:t>int</a:t>
            </a:r>
            <a:r>
              <a:rPr lang="en-US" sz="2800" dirty="0" smtClean="0"/>
              <a:t> r = 0; r &lt; </a:t>
            </a:r>
            <a:r>
              <a:rPr lang="en-US" sz="2800" dirty="0" err="1" smtClean="0"/>
              <a:t>mat.length</a:t>
            </a:r>
            <a:r>
              <a:rPr lang="en-US" sz="2800" dirty="0" smtClean="0"/>
              <a:t>; r++ )</a:t>
            </a:r>
            <a:endParaRPr lang="en-US" sz="2800" dirty="0"/>
          </a:p>
          <a:p>
            <a:pPr eaLnBrk="1" hangingPunct="1"/>
            <a:r>
              <a:rPr lang="en-US" sz="2800" dirty="0"/>
              <a:t>{</a:t>
            </a:r>
          </a:p>
          <a:p>
            <a:pPr eaLnBrk="1" hangingPunct="1"/>
            <a:r>
              <a:rPr lang="en-US" sz="2800" dirty="0"/>
              <a:t>   for(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smtClean="0"/>
              <a:t>c = 0; c &lt; mat[r].length; </a:t>
            </a:r>
            <a:r>
              <a:rPr lang="en-US" sz="2800" dirty="0" err="1" smtClean="0"/>
              <a:t>c++</a:t>
            </a:r>
            <a:r>
              <a:rPr lang="en-US" sz="2800" dirty="0" smtClean="0"/>
              <a:t> </a:t>
            </a:r>
            <a:r>
              <a:rPr lang="en-US" sz="2800" dirty="0"/>
              <a:t>)</a:t>
            </a:r>
          </a:p>
          <a:p>
            <a:pPr eaLnBrk="1" hangingPunct="1"/>
            <a:r>
              <a:rPr lang="en-US" sz="2800" dirty="0"/>
              <a:t>   {</a:t>
            </a:r>
          </a:p>
          <a:p>
            <a:pPr eaLnBrk="1" hangingPunct="1"/>
            <a:r>
              <a:rPr lang="en-US" sz="2800" dirty="0"/>
              <a:t>      </a:t>
            </a:r>
            <a:r>
              <a:rPr lang="en-US" sz="2800" dirty="0" err="1"/>
              <a:t>System.out.print</a:t>
            </a:r>
            <a:r>
              <a:rPr lang="en-US" sz="2800" dirty="0"/>
              <a:t>( </a:t>
            </a:r>
            <a:r>
              <a:rPr lang="en-US" sz="2800" dirty="0" smtClean="0"/>
              <a:t>mat[r][c] </a:t>
            </a:r>
            <a:r>
              <a:rPr lang="en-US" sz="2800" dirty="0"/>
              <a:t>+ " ");</a:t>
            </a:r>
          </a:p>
          <a:p>
            <a:pPr eaLnBrk="1" hangingPunct="1"/>
            <a:r>
              <a:rPr lang="en-US" sz="2800" dirty="0"/>
              <a:t>   }</a:t>
            </a:r>
          </a:p>
          <a:p>
            <a:pPr eaLnBrk="1" hangingPunct="1"/>
            <a:r>
              <a:rPr lang="en-US" sz="2800" dirty="0"/>
              <a:t>   </a:t>
            </a:r>
            <a:r>
              <a:rPr lang="en-US" sz="2800" dirty="0" err="1"/>
              <a:t>System.out.println</a:t>
            </a:r>
            <a:r>
              <a:rPr lang="en-US" sz="2800" dirty="0"/>
              <a:t>();</a:t>
            </a:r>
          </a:p>
          <a:p>
            <a:pPr eaLnBrk="1" hangingPunct="1"/>
            <a:r>
              <a:rPr lang="en-US" sz="28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loop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867400" y="4648200"/>
            <a:ext cx="2971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2019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26776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LightBoard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numRows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numCols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  lights=new </a:t>
            </a:r>
            <a:r>
              <a:rPr lang="en-US" sz="2400" dirty="0" err="1"/>
              <a:t>boolean</a:t>
            </a:r>
            <a:r>
              <a:rPr lang="en-US" sz="2400" dirty="0"/>
              <a:t>[</a:t>
            </a:r>
            <a:r>
              <a:rPr lang="en-US" sz="2400" dirty="0" err="1"/>
              <a:t>numRows</a:t>
            </a:r>
            <a:r>
              <a:rPr lang="en-US" sz="2400" dirty="0"/>
              <a:t>][</a:t>
            </a:r>
            <a:r>
              <a:rPr lang="en-US" sz="2400" dirty="0" err="1"/>
              <a:t>numCols</a:t>
            </a:r>
            <a:r>
              <a:rPr lang="en-US" sz="2400" dirty="0"/>
              <a:t>];</a:t>
            </a:r>
          </a:p>
          <a:p>
            <a:r>
              <a:rPr lang="en-US" sz="2400" dirty="0" smtClean="0"/>
              <a:t>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r=0;r&lt;</a:t>
            </a:r>
            <a:r>
              <a:rPr lang="en-US" sz="2400" dirty="0" err="1"/>
              <a:t>numRows;r</a:t>
            </a:r>
            <a:r>
              <a:rPr lang="en-US" sz="2400" dirty="0"/>
              <a:t>++)</a:t>
            </a:r>
          </a:p>
          <a:p>
            <a:r>
              <a:rPr lang="en-US" sz="2400" dirty="0" smtClean="0"/>
              <a:t>   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c=0;c&lt;</a:t>
            </a:r>
            <a:r>
              <a:rPr lang="en-US" sz="2400" dirty="0" err="1"/>
              <a:t>numCols;c</a:t>
            </a:r>
            <a:r>
              <a:rPr lang="en-US" sz="2400" dirty="0"/>
              <a:t>++)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lights[r</a:t>
            </a:r>
            <a:r>
              <a:rPr lang="en-US" sz="2400" dirty="0"/>
              <a:t>][c]=(</a:t>
            </a:r>
            <a:r>
              <a:rPr lang="en-US" sz="2400" dirty="0" err="1"/>
              <a:t>int</a:t>
            </a:r>
            <a:r>
              <a:rPr lang="en-US" sz="2400" dirty="0"/>
              <a:t>)(</a:t>
            </a:r>
            <a:r>
              <a:rPr lang="en-US" sz="2400" dirty="0" err="1"/>
              <a:t>Math.random</a:t>
            </a:r>
            <a:r>
              <a:rPr lang="en-US" sz="2400" dirty="0"/>
              <a:t>()*10)&lt;=3;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2019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</a:p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79248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/>
              <a:t>evaluateLight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row, </a:t>
            </a:r>
            <a:r>
              <a:rPr lang="en-US" sz="2400" dirty="0" err="1"/>
              <a:t>int</a:t>
            </a:r>
            <a:r>
              <a:rPr lang="en-US" sz="2400" dirty="0"/>
              <a:t> col)</a:t>
            </a:r>
          </a:p>
          <a:p>
            <a:r>
              <a:rPr lang="en-US" sz="2400" dirty="0"/>
              <a:t>{ 	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</a:t>
            </a:r>
            <a:r>
              <a:rPr lang="en-US" sz="2400" dirty="0"/>
              <a:t>light=lights[row][col];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n=0;</a:t>
            </a:r>
          </a:p>
          <a:p>
            <a:r>
              <a:rPr lang="en-US" sz="2400" dirty="0" smtClean="0"/>
              <a:t>     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r=0;r&lt;</a:t>
            </a:r>
            <a:r>
              <a:rPr lang="en-US" sz="2400" dirty="0" err="1" smtClean="0"/>
              <a:t>lights.length;r</a:t>
            </a:r>
            <a:r>
              <a:rPr lang="en-US" sz="2400" dirty="0" smtClean="0"/>
              <a:t>++)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if(lights[r][col])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n</a:t>
            </a:r>
            <a:r>
              <a:rPr lang="en-US" sz="2400" dirty="0"/>
              <a:t>++;</a:t>
            </a:r>
          </a:p>
          <a:p>
            <a:r>
              <a:rPr lang="en-US" sz="2400" dirty="0" smtClean="0"/>
              <a:t>     if(light </a:t>
            </a:r>
            <a:r>
              <a:rPr lang="en-US" sz="2400" dirty="0"/>
              <a:t>&amp;&amp; n%2==0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return </a:t>
            </a:r>
            <a:r>
              <a:rPr lang="en-US" sz="2400" dirty="0"/>
              <a:t>false;</a:t>
            </a:r>
          </a:p>
          <a:p>
            <a:r>
              <a:rPr lang="en-US" sz="2400" dirty="0" smtClean="0"/>
              <a:t>     else </a:t>
            </a:r>
            <a:r>
              <a:rPr lang="en-US" sz="2400" dirty="0"/>
              <a:t>if(!light &amp;&amp; n%3==0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return </a:t>
            </a:r>
            <a:r>
              <a:rPr lang="en-US" sz="2400" dirty="0"/>
              <a:t>true;</a:t>
            </a:r>
          </a:p>
          <a:p>
            <a:r>
              <a:rPr lang="en-US" sz="2400" dirty="0" smtClean="0"/>
              <a:t>     return </a:t>
            </a:r>
            <a:r>
              <a:rPr lang="en-US" sz="2400" dirty="0"/>
              <a:t>light;</a:t>
            </a:r>
          </a:p>
          <a:p>
            <a:r>
              <a:rPr lang="en-US" sz="2400" dirty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more time intensive problems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answers 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–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Algorithms / Logic</a:t>
            </a:r>
            <a:br>
              <a:rPr lang="en-US" sz="3200" dirty="0" smtClean="0"/>
            </a:br>
            <a:r>
              <a:rPr lang="en-US" dirty="0" smtClean="0"/>
              <a:t>– ifs, loops, methods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</a:t>
            </a:r>
            <a:r>
              <a:rPr lang="en-US" sz="3200" dirty="0" smtClean="0"/>
              <a:t>Class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Array/</a:t>
            </a:r>
            <a:r>
              <a:rPr lang="en-US" sz="3200" dirty="0" err="1" smtClean="0"/>
              <a:t>ArrayList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 smtClean="0"/>
              <a:t>get,set,remove,add,size</a:t>
            </a:r>
            <a:r>
              <a:rPr lang="en-US" dirty="0" smtClean="0"/>
              <a:t>  -  [],length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Matrices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2019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Algorithms / Logic</a:t>
            </a:r>
            <a:br>
              <a:rPr lang="en-US" sz="3200" dirty="0" smtClean="0"/>
            </a:br>
            <a:r>
              <a:rPr lang="en-US" dirty="0" smtClean="0"/>
              <a:t>– ifs, loops, methods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</a:t>
            </a:r>
            <a:r>
              <a:rPr lang="en-US" sz="3200" dirty="0" smtClean="0"/>
              <a:t>Class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Array/</a:t>
            </a:r>
            <a:r>
              <a:rPr lang="en-US" sz="3200" dirty="0" err="1" smtClean="0"/>
              <a:t>ArrayList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 smtClean="0"/>
              <a:t>get,set,remove,add,size</a:t>
            </a:r>
            <a:r>
              <a:rPr lang="en-US" dirty="0" smtClean="0"/>
              <a:t>  -  [],length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Matrices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2374</TotalTime>
  <Words>2266</Words>
  <Application>Microsoft Office PowerPoint</Application>
  <PresentationFormat>On-screen Show (4:3)</PresentationFormat>
  <Paragraphs>705</Paragraphs>
  <Slides>52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 Black</vt:lpstr>
      <vt:lpstr>Courier New</vt:lpstr>
      <vt:lpstr>Eraser</vt:lpstr>
      <vt:lpstr>Impact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A+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Stacey Armstrong</cp:lastModifiedBy>
  <cp:revision>686</cp:revision>
  <dcterms:created xsi:type="dcterms:W3CDTF">1995-06-17T23:31:02Z</dcterms:created>
  <dcterms:modified xsi:type="dcterms:W3CDTF">2019-05-20T04:20:05Z</dcterms:modified>
  <cp:category>www.apluscompsci.com</cp:category>
</cp:coreProperties>
</file>