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71" r:id="rId9"/>
    <p:sldId id="658" r:id="rId10"/>
    <p:sldId id="711" r:id="rId11"/>
    <p:sldId id="733" r:id="rId12"/>
    <p:sldId id="780" r:id="rId13"/>
    <p:sldId id="759" r:id="rId14"/>
    <p:sldId id="760" r:id="rId15"/>
    <p:sldId id="762" r:id="rId16"/>
    <p:sldId id="763" r:id="rId17"/>
    <p:sldId id="764" r:id="rId18"/>
    <p:sldId id="765" r:id="rId19"/>
    <p:sldId id="766" r:id="rId20"/>
    <p:sldId id="768" r:id="rId21"/>
    <p:sldId id="769" r:id="rId22"/>
    <p:sldId id="776" r:id="rId23"/>
    <p:sldId id="767" r:id="rId24"/>
    <p:sldId id="712" r:id="rId25"/>
    <p:sldId id="713" r:id="rId26"/>
    <p:sldId id="714" r:id="rId27"/>
    <p:sldId id="654" r:id="rId28"/>
    <p:sldId id="771" r:id="rId29"/>
    <p:sldId id="772" r:id="rId30"/>
    <p:sldId id="773" r:id="rId31"/>
    <p:sldId id="774" r:id="rId32"/>
    <p:sldId id="728" r:id="rId33"/>
    <p:sldId id="777" r:id="rId34"/>
    <p:sldId id="770" r:id="rId35"/>
    <p:sldId id="729" r:id="rId36"/>
    <p:sldId id="730" r:id="rId37"/>
    <p:sldId id="731" r:id="rId38"/>
    <p:sldId id="732" r:id="rId39"/>
    <p:sldId id="636" r:id="rId40"/>
    <p:sldId id="778" r:id="rId41"/>
    <p:sldId id="637" r:id="rId42"/>
    <p:sldId id="687" r:id="rId43"/>
    <p:sldId id="734" r:id="rId44"/>
    <p:sldId id="717" r:id="rId45"/>
    <p:sldId id="718" r:id="rId46"/>
    <p:sldId id="719" r:id="rId47"/>
    <p:sldId id="720" r:id="rId48"/>
    <p:sldId id="721" r:id="rId49"/>
    <p:sldId id="722" r:id="rId50"/>
    <p:sldId id="779" r:id="rId51"/>
    <p:sldId id="723" r:id="rId52"/>
    <p:sldId id="725" r:id="rId53"/>
    <p:sldId id="724" r:id="rId54"/>
    <p:sldId id="700" r:id="rId55"/>
    <p:sldId id="781" r:id="rId56"/>
    <p:sldId id="701" r:id="rId57"/>
    <p:sldId id="702" r:id="rId58"/>
    <p:sldId id="703" r:id="rId59"/>
    <p:sldId id="704" r:id="rId60"/>
    <p:sldId id="705" r:id="rId61"/>
    <p:sldId id="775" r:id="rId62"/>
    <p:sldId id="699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5" d="100"/>
          <a:sy n="75" d="100"/>
        </p:scale>
        <p:origin x="-150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 String is a group of characters.  Strings are used to store words, which can consist of letters, numbers, and symbols.</a:t>
            </a:r>
          </a:p>
          <a:p>
            <a:endParaRPr lang="en-US" sz="16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String is an immutable Object.   String cannot be changed.   All of the String methods are accessor method.   All of the String methods are return methods.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The chart above lists some very common and very useful String class methods.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compareTo()</a:t>
            </a:r>
            <a:r>
              <a:rPr lang="en-US" sz="1600" smtClean="0"/>
              <a:t> are used quite often.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replaceAll()</a:t>
            </a:r>
            <a:r>
              <a:rPr lang="en-US" sz="1600" smtClean="0"/>
              <a:t> are very useful, but that widely used.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toUpperCase()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toLowerCase()</a:t>
            </a:r>
            <a:r>
              <a:rPr lang="en-US" sz="1600" smtClean="0"/>
              <a:t> can be very useful in certain situations.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62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 dirty="0" smtClean="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2017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1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% mod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38200" y="1524000"/>
            <a:ext cx="6477000" cy="48320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tx2"/>
                </a:solidFill>
              </a:rPr>
              <a:t>int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num</a:t>
            </a:r>
            <a:r>
              <a:rPr lang="en-US" sz="2800" dirty="0" smtClean="0">
                <a:solidFill>
                  <a:schemeClr val="tx2"/>
                </a:solidFill>
              </a:rPr>
              <a:t> = 193054;</a:t>
            </a:r>
          </a:p>
          <a:p>
            <a:pPr eaLnBrk="1" hangingPunct="1"/>
            <a:r>
              <a:rPr lang="en-US" sz="2800" dirty="0" err="1" smtClean="0"/>
              <a:t>out.println</a:t>
            </a:r>
            <a:r>
              <a:rPr lang="en-US" sz="2800" dirty="0" smtClean="0"/>
              <a:t>( </a:t>
            </a:r>
            <a:r>
              <a:rPr lang="en-US" sz="2800" dirty="0" err="1" smtClean="0"/>
              <a:t>num</a:t>
            </a:r>
            <a:r>
              <a:rPr lang="en-US" sz="2800" dirty="0" smtClean="0"/>
              <a:t> % 10 );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 smtClean="0"/>
              <a:t>num</a:t>
            </a:r>
            <a:r>
              <a:rPr lang="en-US" sz="2800" dirty="0" smtClean="0"/>
              <a:t> = </a:t>
            </a:r>
            <a:r>
              <a:rPr lang="en-US" sz="2800" dirty="0" err="1" smtClean="0"/>
              <a:t>num</a:t>
            </a:r>
            <a:r>
              <a:rPr lang="en-US" sz="2800" dirty="0" smtClean="0"/>
              <a:t> / 10;</a:t>
            </a:r>
          </a:p>
          <a:p>
            <a:pPr eaLnBrk="1" hangingPunct="1"/>
            <a:r>
              <a:rPr lang="en-US" sz="2800" dirty="0" err="1" smtClean="0"/>
              <a:t>out.println</a:t>
            </a:r>
            <a:r>
              <a:rPr lang="en-US" sz="2800" dirty="0"/>
              <a:t>( </a:t>
            </a:r>
            <a:r>
              <a:rPr lang="en-US" sz="2800" dirty="0" err="1"/>
              <a:t>num</a:t>
            </a:r>
            <a:r>
              <a:rPr lang="en-US" sz="2800" dirty="0"/>
              <a:t> % 10 </a:t>
            </a:r>
            <a:r>
              <a:rPr lang="en-US" sz="2800" dirty="0" smtClean="0"/>
              <a:t>);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num</a:t>
            </a:r>
            <a:r>
              <a:rPr lang="en-US" sz="2800" dirty="0"/>
              <a:t> = </a:t>
            </a:r>
            <a:r>
              <a:rPr lang="en-US" sz="2800" dirty="0" err="1"/>
              <a:t>num</a:t>
            </a:r>
            <a:r>
              <a:rPr lang="en-US" sz="2800" dirty="0"/>
              <a:t> / 10;</a:t>
            </a:r>
          </a:p>
          <a:p>
            <a:pPr eaLnBrk="1" hangingPunct="1"/>
            <a:r>
              <a:rPr lang="en-US" sz="2800" dirty="0" err="1" smtClean="0"/>
              <a:t>out.println</a:t>
            </a:r>
            <a:r>
              <a:rPr lang="en-US" sz="2800" dirty="0"/>
              <a:t>( </a:t>
            </a:r>
            <a:r>
              <a:rPr lang="en-US" sz="2800" dirty="0" err="1"/>
              <a:t>num</a:t>
            </a:r>
            <a:r>
              <a:rPr lang="en-US" sz="2800" dirty="0"/>
              <a:t> % 10 </a:t>
            </a:r>
            <a:r>
              <a:rPr lang="en-US" sz="2800" dirty="0" smtClean="0"/>
              <a:t>);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num</a:t>
            </a:r>
            <a:r>
              <a:rPr lang="en-US" sz="2800" dirty="0"/>
              <a:t> = </a:t>
            </a:r>
            <a:r>
              <a:rPr lang="en-US" sz="2800" dirty="0" err="1"/>
              <a:t>num</a:t>
            </a:r>
            <a:r>
              <a:rPr lang="en-US" sz="2800" dirty="0"/>
              <a:t> / 10;</a:t>
            </a:r>
          </a:p>
          <a:p>
            <a:pPr eaLnBrk="1" hangingPunct="1"/>
            <a:r>
              <a:rPr lang="en-US" sz="2800" dirty="0" err="1"/>
              <a:t>out.println</a:t>
            </a:r>
            <a:r>
              <a:rPr lang="en-US" sz="2800" dirty="0"/>
              <a:t>( </a:t>
            </a:r>
            <a:r>
              <a:rPr lang="en-US" sz="2800" dirty="0" err="1"/>
              <a:t>num</a:t>
            </a:r>
            <a:r>
              <a:rPr lang="en-US" sz="2800" dirty="0"/>
              <a:t> % 10 </a:t>
            </a:r>
            <a:r>
              <a:rPr lang="en-US" sz="2800" dirty="0" smtClean="0"/>
              <a:t>);</a:t>
            </a:r>
            <a:endParaRPr lang="en-US" sz="280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353943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4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5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0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Remainders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pic>
        <p:nvPicPr>
          <p:cNvPr id="22532" name="Picture 4" descr="j04315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648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j043155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95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j007870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648200"/>
            <a:ext cx="168275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7013" cy="399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Arraylist is a class that houses an</a:t>
            </a:r>
          </a:p>
          <a:p>
            <a:pPr eaLnBrk="1" hangingPunct="1"/>
            <a:r>
              <a:rPr lang="en-US" sz="3200"/>
              <a:t>array.  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An ArrayList can store any type.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All ArrayLists store the first reference</a:t>
            </a:r>
          </a:p>
          <a:p>
            <a:pPr eaLnBrk="1" hangingPunct="1"/>
            <a:r>
              <a:rPr lang="en-US" sz="3200"/>
              <a:t>at spot / index position 0.</a:t>
            </a:r>
          </a:p>
          <a:p>
            <a:pPr eaLnBrk="1" hangingPunct="1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8445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0772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Digits(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</a:t>
            </a:r>
            <a:r>
              <a:rPr lang="en-US" sz="2400" dirty="0"/>
              <a:t>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digitList</a:t>
            </a:r>
            <a:r>
              <a:rPr lang="en-US" sz="2400" dirty="0" smtClean="0"/>
              <a:t> </a:t>
            </a:r>
            <a:r>
              <a:rPr lang="en-US" sz="2400" dirty="0"/>
              <a:t>= new </a:t>
            </a:r>
            <a:r>
              <a:rPr lang="en-US" sz="2400" dirty="0" err="1"/>
              <a:t>ArrayList</a:t>
            </a:r>
            <a:r>
              <a:rPr lang="en-US" sz="2400" dirty="0"/>
              <a:t>&lt;Integer&gt;();</a:t>
            </a:r>
          </a:p>
          <a:p>
            <a:endParaRPr lang="en-US" sz="2400" dirty="0" smtClean="0"/>
          </a:p>
          <a:p>
            <a:r>
              <a:rPr lang="en-US" sz="2400" dirty="0" smtClean="0"/>
              <a:t>   if</a:t>
            </a:r>
            <a:r>
              <a:rPr lang="en-US" sz="2400" dirty="0"/>
              <a:t>( </a:t>
            </a:r>
            <a:r>
              <a:rPr lang="en-US" sz="2400" dirty="0" err="1"/>
              <a:t>num</a:t>
            </a:r>
            <a:r>
              <a:rPr lang="en-US" sz="2400" dirty="0"/>
              <a:t> == 0 )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digitList.add</a:t>
            </a:r>
            <a:r>
              <a:rPr lang="en-US" sz="2400" dirty="0"/>
              <a:t>( 0 </a:t>
            </a:r>
            <a:r>
              <a:rPr lang="en-US" sz="2400" dirty="0" smtClean="0"/>
              <a:t>);</a:t>
            </a:r>
          </a:p>
          <a:p>
            <a:endParaRPr lang="en-US" sz="2400" dirty="0"/>
          </a:p>
          <a:p>
            <a:r>
              <a:rPr lang="en-US" sz="2400" dirty="0" smtClean="0"/>
              <a:t>   while</a:t>
            </a:r>
            <a:r>
              <a:rPr lang="en-US" sz="2400" dirty="0"/>
              <a:t>( </a:t>
            </a:r>
            <a:r>
              <a:rPr lang="en-US" sz="2400" dirty="0" err="1"/>
              <a:t>num</a:t>
            </a:r>
            <a:r>
              <a:rPr lang="en-US" sz="2400" dirty="0"/>
              <a:t> &gt; 0 )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digitList.add</a:t>
            </a:r>
            <a:r>
              <a:rPr lang="en-US" sz="2400" dirty="0"/>
              <a:t>( 0, </a:t>
            </a:r>
            <a:r>
              <a:rPr lang="en-US" sz="2400" dirty="0" err="1"/>
              <a:t>num</a:t>
            </a:r>
            <a:r>
              <a:rPr lang="en-US" sz="2400" dirty="0"/>
              <a:t> % 10 );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num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num</a:t>
            </a:r>
            <a:r>
              <a:rPr lang="en-US" sz="2400" dirty="0"/>
              <a:t> / 10;</a:t>
            </a:r>
          </a:p>
          <a:p>
            <a:r>
              <a:rPr lang="en-US" sz="2400" dirty="0" smtClean="0"/>
              <a:t>   }   </a:t>
            </a:r>
            <a:r>
              <a:rPr lang="en-US" sz="2400" dirty="0"/>
              <a:t>	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31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/>
              <a:t>public </a:t>
            </a:r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err="1"/>
              <a:t>isStrictlyIncreasing</a:t>
            </a:r>
            <a:r>
              <a:rPr lang="en-US" sz="2800" dirty="0"/>
              <a:t>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for</a:t>
            </a:r>
            <a:r>
              <a:rPr lang="en-US" sz="2800" dirty="0"/>
              <a:t>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 ; </a:t>
            </a:r>
            <a:r>
              <a:rPr lang="en-US" sz="2800" dirty="0" err="1"/>
              <a:t>i</a:t>
            </a:r>
            <a:r>
              <a:rPr lang="en-US" sz="2800" dirty="0"/>
              <a:t> &lt; </a:t>
            </a:r>
            <a:r>
              <a:rPr lang="en-US" sz="2800" dirty="0" err="1"/>
              <a:t>digitList.size</a:t>
            </a:r>
            <a:r>
              <a:rPr lang="en-US" sz="2800" dirty="0"/>
              <a:t>()-1; </a:t>
            </a:r>
            <a:r>
              <a:rPr lang="en-US" sz="2800" dirty="0" err="1"/>
              <a:t>i</a:t>
            </a:r>
            <a:r>
              <a:rPr lang="en-US" sz="2800" dirty="0"/>
              <a:t>++ )</a:t>
            </a:r>
          </a:p>
          <a:p>
            <a:r>
              <a:rPr lang="en-US" sz="2800" dirty="0" smtClean="0"/>
              <a:t>   {</a:t>
            </a:r>
            <a:endParaRPr lang="en-US" sz="2800" dirty="0"/>
          </a:p>
          <a:p>
            <a:r>
              <a:rPr lang="en-US" sz="2800" dirty="0" smtClean="0"/>
              <a:t>      if</a:t>
            </a:r>
            <a:r>
              <a:rPr lang="en-US" sz="2800" dirty="0"/>
              <a:t>( </a:t>
            </a:r>
            <a:r>
              <a:rPr lang="en-US" sz="2800" dirty="0" err="1"/>
              <a:t>digitList.get</a:t>
            </a:r>
            <a:r>
              <a:rPr lang="en-US" sz="2800" dirty="0"/>
              <a:t>( </a:t>
            </a:r>
            <a:r>
              <a:rPr lang="en-US" sz="2800" dirty="0" err="1"/>
              <a:t>i</a:t>
            </a:r>
            <a:r>
              <a:rPr lang="en-US" sz="2800" dirty="0"/>
              <a:t> ) &gt;= </a:t>
            </a:r>
            <a:r>
              <a:rPr lang="en-US" sz="2800" dirty="0" err="1"/>
              <a:t>digitList.get</a:t>
            </a:r>
            <a:r>
              <a:rPr lang="en-US" sz="2800" dirty="0"/>
              <a:t>( i+1 ) 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return </a:t>
            </a:r>
            <a:r>
              <a:rPr lang="en-US" sz="2800" dirty="0"/>
              <a:t>false;</a:t>
            </a:r>
          </a:p>
          <a:p>
            <a:r>
              <a:rPr lang="en-US" sz="2800" dirty="0" smtClean="0"/>
              <a:t>   }</a:t>
            </a:r>
            <a:endParaRPr lang="en-US" sz="2800" dirty="0"/>
          </a:p>
          <a:p>
            <a:r>
              <a:rPr lang="en-US" sz="2800" dirty="0" smtClean="0"/>
              <a:t>   return </a:t>
            </a:r>
            <a:r>
              <a:rPr lang="en-US" sz="2800" dirty="0"/>
              <a:t>true;</a:t>
            </a:r>
          </a:p>
          <a:p>
            <a:r>
              <a:rPr lang="en-US" sz="2800" dirty="0"/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9270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Implement an 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Interface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43000" y="1752600"/>
            <a:ext cx="608647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public interface Exampleable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int writeIt(Object o);</a:t>
            </a:r>
          </a:p>
          <a:p>
            <a:r>
              <a:rPr lang="en-US" sz="3200"/>
              <a:t>   int x = 123;</a:t>
            </a:r>
          </a:p>
          <a:p>
            <a:r>
              <a:rPr lang="en-US" sz="3200"/>
              <a:t>}</a:t>
            </a:r>
          </a:p>
          <a:p>
            <a:endParaRPr lang="en-US" sz="3200"/>
          </a:p>
          <a:p>
            <a:endParaRPr lang="en-US" sz="3200"/>
          </a:p>
          <a:p>
            <a:pPr eaLnBrk="1" hangingPunct="1"/>
            <a:endParaRPr lang="en-US" sz="2800">
              <a:latin typeface="Courier New" pitchFamily="49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019800" cy="955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Methods are public abstract!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Variables are public static final!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1492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02322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public interface Exampleable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public abstract int writeIt(Object o);</a:t>
            </a:r>
          </a:p>
          <a:p>
            <a:r>
              <a:rPr lang="en-US" sz="3200"/>
              <a:t>   public static final int x = 123;</a:t>
            </a:r>
          </a:p>
          <a:p>
            <a:r>
              <a:rPr lang="en-US" sz="3200"/>
              <a:t>}</a:t>
            </a:r>
          </a:p>
          <a:p>
            <a:endParaRPr lang="en-US" sz="3200"/>
          </a:p>
          <a:p>
            <a:endParaRPr lang="en-US" sz="3200"/>
          </a:p>
          <a:p>
            <a:pPr eaLnBrk="1" hangingPunct="1"/>
            <a:endParaRPr lang="en-US" sz="2800">
              <a:latin typeface="Courier New" pitchFamily="49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019800" cy="955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Methods are public abstract!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Variables are public static final!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23064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</a:t>
            </a:r>
            <a:r>
              <a:rPr lang="en-US" sz="2400" dirty="0" smtClean="0"/>
              <a:t>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</a:t>
            </a:r>
            <a:r>
              <a:rPr lang="en-US" sz="2400" dirty="0" smtClean="0"/>
              <a:t>work</a:t>
            </a:r>
            <a:r>
              <a:rPr lang="en-US" sz="2400" dirty="0" smtClean="0"/>
              <a:t> more time intensive problems </a:t>
            </a:r>
            <a:r>
              <a:rPr lang="en-US" sz="2400" dirty="0" smtClean="0"/>
              <a:t>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</a:t>
            </a:r>
            <a:r>
              <a:rPr lang="en-US" sz="2400" dirty="0" smtClean="0"/>
              <a:t>answers </a:t>
            </a:r>
            <a:r>
              <a:rPr lang="en-US" sz="2400" dirty="0" smtClean="0"/>
              <a:t>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0025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An interface is a list of abstract </a:t>
            </a:r>
            <a:br>
              <a:rPr lang="en-US" sz="3200"/>
            </a:br>
            <a:r>
              <a:rPr lang="en-US" sz="3200"/>
              <a:t>methods that must be implemented.</a:t>
            </a:r>
          </a:p>
          <a:p>
            <a:pPr eaLnBrk="1" hangingPunct="1"/>
            <a:r>
              <a:rPr lang="en-US" sz="3200"/>
              <a:t>  </a:t>
            </a:r>
          </a:p>
          <a:p>
            <a:pPr eaLnBrk="1" hangingPunct="1"/>
            <a:r>
              <a:rPr lang="en-US" sz="3200"/>
              <a:t>An interface may not contain any </a:t>
            </a:r>
          </a:p>
          <a:p>
            <a:pPr eaLnBrk="1" hangingPunct="1"/>
            <a:r>
              <a:rPr lang="en-US" sz="3200"/>
              <a:t>implemented methods.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Interfaces cannot have constructors!!!</a:t>
            </a:r>
          </a:p>
          <a:p>
            <a:pPr eaLnBrk="1" hangingPunct="1"/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8396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535863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Interfaces are typically used when </a:t>
            </a:r>
            <a:br>
              <a:rPr lang="en-US" sz="3200"/>
            </a:br>
            <a:r>
              <a:rPr lang="en-US" sz="3200"/>
              <a:t>you know what you want an Object </a:t>
            </a:r>
            <a:br>
              <a:rPr lang="en-US" sz="3200"/>
            </a:br>
            <a:r>
              <a:rPr lang="en-US" sz="3200"/>
              <a:t>to do, but do not know how it will</a:t>
            </a:r>
          </a:p>
          <a:p>
            <a:pPr eaLnBrk="1" hangingPunct="1"/>
            <a:r>
              <a:rPr lang="en-US" sz="3200"/>
              <a:t>be done.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If only the behavior is known, use</a:t>
            </a:r>
          </a:p>
          <a:p>
            <a:pPr eaLnBrk="1" hangingPunct="1"/>
            <a:r>
              <a:rPr lang="en-US" sz="3200"/>
              <a:t>an interface.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10706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400800" y="51816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152400"/>
            <a:ext cx="7086600" cy="64940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/>
              <a:t>public class </a:t>
            </a:r>
            <a:r>
              <a:rPr lang="en-US" sz="1600" dirty="0" err="1"/>
              <a:t>MultPractice</a:t>
            </a:r>
            <a:r>
              <a:rPr lang="en-US" sz="1600" dirty="0"/>
              <a:t> implements </a:t>
            </a:r>
            <a:r>
              <a:rPr lang="en-US" sz="1600" dirty="0" err="1"/>
              <a:t>StudyPractice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private </a:t>
            </a:r>
            <a:r>
              <a:rPr lang="en-US" sz="1600" dirty="0" err="1"/>
              <a:t>int</a:t>
            </a:r>
            <a:r>
              <a:rPr lang="en-US" sz="1600" dirty="0"/>
              <a:t> first;</a:t>
            </a:r>
          </a:p>
          <a:p>
            <a:r>
              <a:rPr lang="en-US" sz="1600" dirty="0"/>
              <a:t>   private </a:t>
            </a:r>
            <a:r>
              <a:rPr lang="en-US" sz="1600" dirty="0" err="1"/>
              <a:t>int</a:t>
            </a:r>
            <a:r>
              <a:rPr lang="en-US" sz="1600" dirty="0"/>
              <a:t> second;</a:t>
            </a:r>
          </a:p>
          <a:p>
            <a:r>
              <a:rPr lang="en-US" sz="1600" dirty="0"/>
              <a:t>   </a:t>
            </a:r>
          </a:p>
          <a:p>
            <a:r>
              <a:rPr lang="en-US" sz="1600" dirty="0"/>
              <a:t>   public </a:t>
            </a:r>
            <a:r>
              <a:rPr lang="en-US" sz="1600" dirty="0" err="1"/>
              <a:t>MultPractice</a:t>
            </a:r>
            <a:r>
              <a:rPr lang="en-US" sz="1600" dirty="0"/>
              <a:t>( </a:t>
            </a:r>
            <a:r>
              <a:rPr lang="en-US" sz="1600" dirty="0" err="1"/>
              <a:t>int</a:t>
            </a:r>
            <a:r>
              <a:rPr lang="en-US" sz="1600" dirty="0"/>
              <a:t> f, </a:t>
            </a:r>
            <a:r>
              <a:rPr lang="en-US" sz="1600" dirty="0" err="1"/>
              <a:t>int</a:t>
            </a:r>
            <a:r>
              <a:rPr lang="en-US" sz="1600" dirty="0"/>
              <a:t> s )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  first </a:t>
            </a:r>
            <a:r>
              <a:rPr lang="en-US" sz="1600" dirty="0"/>
              <a:t>= f;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  second </a:t>
            </a:r>
            <a:r>
              <a:rPr lang="en-US" sz="1600" dirty="0"/>
              <a:t>= s;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   </a:t>
            </a:r>
          </a:p>
          <a:p>
            <a:r>
              <a:rPr lang="en-US" sz="1600" dirty="0" smtClean="0"/>
              <a:t>   public </a:t>
            </a:r>
            <a:r>
              <a:rPr lang="en-US" sz="1600" dirty="0"/>
              <a:t>String </a:t>
            </a:r>
            <a:r>
              <a:rPr lang="en-US" sz="1600" dirty="0" err="1"/>
              <a:t>getProblem</a:t>
            </a:r>
            <a:r>
              <a:rPr lang="en-US" sz="1600" dirty="0"/>
              <a:t>()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return </a:t>
            </a:r>
            <a:r>
              <a:rPr lang="en-US" sz="1600" dirty="0"/>
              <a:t>"" + first + " TIMES " + second;</a:t>
            </a:r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r>
              <a:rPr lang="en-US" sz="1600" dirty="0" smtClean="0"/>
              <a:t>   public </a:t>
            </a:r>
            <a:r>
              <a:rPr lang="en-US" sz="1600" dirty="0"/>
              <a:t>void </a:t>
            </a:r>
            <a:r>
              <a:rPr lang="en-US" sz="1600" dirty="0" err="1"/>
              <a:t>nextProblem</a:t>
            </a:r>
            <a:r>
              <a:rPr lang="en-US" sz="1600" dirty="0"/>
              <a:t>()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second</a:t>
            </a:r>
            <a:r>
              <a:rPr lang="en-US" sz="1600" dirty="0"/>
              <a:t>++;</a:t>
            </a:r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         </a:t>
            </a:r>
          </a:p>
          <a:p>
            <a:r>
              <a:rPr lang="en-US" sz="1600" dirty="0"/>
              <a:t>   public String </a:t>
            </a:r>
            <a:r>
              <a:rPr lang="en-US" sz="1600" dirty="0" err="1"/>
              <a:t>toString</a:t>
            </a:r>
            <a:r>
              <a:rPr lang="en-US" sz="1600" dirty="0"/>
              <a:t>()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    return </a:t>
            </a:r>
            <a:r>
              <a:rPr lang="en-US" sz="1600" dirty="0"/>
              <a:t>"" + first + " " + second;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</a:t>
            </a: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3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Part II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068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905000" y="2895600"/>
            <a:ext cx="5611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0	1      2      3      4      5	      6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28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  <a:r>
              <a:rPr lang="en-US" sz="3600"/>
              <a:t>s</a:t>
            </a:r>
            <a:endParaRPr lang="en-US" sz="280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51514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String s = "compsci";</a:t>
            </a:r>
            <a:r>
              <a:rPr lang="en-US" sz="2800"/>
              <a:t>     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762000" y="4724400"/>
            <a:ext cx="7948613" cy="9588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A string is a group of characters.</a:t>
            </a:r>
          </a:p>
          <a:p>
            <a:pPr eaLnBrk="1" hangingPunct="1"/>
            <a:r>
              <a:rPr lang="en-US" sz="2800">
                <a:solidFill>
                  <a:srgbClr val="0000CC"/>
                </a:solidFill>
              </a:rPr>
              <a:t>The first character in the group is at spot 0.</a:t>
            </a:r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1752600" y="3505200"/>
          <a:ext cx="6019800" cy="609600"/>
        </p:xfrm>
        <a:graphic>
          <a:graphicData uri="http://schemas.openxmlformats.org/drawingml/2006/table">
            <a:tbl>
              <a:tblPr/>
              <a:tblGrid>
                <a:gridCol w="860425"/>
                <a:gridCol w="858838"/>
                <a:gridCol w="860425"/>
                <a:gridCol w="860425"/>
                <a:gridCol w="860425"/>
                <a:gridCol w="858837"/>
                <a:gridCol w="86042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609600" y="304800"/>
          <a:ext cx="8077200" cy="5864228"/>
        </p:xfrm>
        <a:graphic>
          <a:graphicData uri="http://schemas.openxmlformats.org/drawingml/2006/table">
            <a:tbl>
              <a:tblPr/>
              <a:tblGrid>
                <a:gridCol w="2133600"/>
                <a:gridCol w="5943600"/>
              </a:tblGrid>
              <a:tr h="1476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substring(x,y)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y not including 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length()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chars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charAt(x)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char at spot 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0 to spot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lastIndexOf(c)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length-1 to spot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57200" y="533400"/>
          <a:ext cx="8382000" cy="4883151"/>
        </p:xfrm>
        <a:graphic>
          <a:graphicData uri="http://schemas.openxmlformats.org/drawingml/2006/table">
            <a:tbl>
              <a:tblPr/>
              <a:tblGrid>
                <a:gridCol w="2590800"/>
                <a:gridCol w="5791200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equals(s)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checks if this string has same chars as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compareTo(s)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compares this string and s for &gt;,&lt;, and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trim()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leading and trailing 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replaceAll(x,y)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all x changed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uppercase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lowercase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Text Box 30"/>
          <p:cNvSpPr txBox="1">
            <a:spLocks noChangeArrowheads="1"/>
          </p:cNvSpPr>
          <p:nvPr/>
        </p:nvSpPr>
        <p:spPr bwMode="auto">
          <a:xfrm>
            <a:off x="304800" y="3149600"/>
            <a:ext cx="8111516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String sent = "alligators rule";</a:t>
            </a:r>
          </a:p>
          <a:p>
            <a:pPr eaLnBrk="1" hangingPunct="1"/>
            <a:r>
              <a:rPr lang="en-US" sz="2800" dirty="0"/>
              <a:t>String find = "</a:t>
            </a:r>
            <a:r>
              <a:rPr lang="en-US" sz="2800" dirty="0" err="1"/>
              <a:t>gato</a:t>
            </a:r>
            <a:r>
              <a:rPr lang="en-US" sz="2800" dirty="0"/>
              <a:t>";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find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"dog"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( 3 , 6 ) );</a:t>
            </a:r>
            <a:endParaRPr lang="en-US" sz="2800" dirty="0">
              <a:solidFill>
                <a:srgbClr val="009900"/>
              </a:solidFill>
            </a:endParaRP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( 6 ) </a:t>
            </a:r>
            <a:r>
              <a:rPr lang="en-US" sz="2800" dirty="0" smtClean="0"/>
              <a:t>);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6858000" y="1295400"/>
            <a:ext cx="1981200" cy="28019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br>
              <a:rPr lang="en-US" sz="3200" dirty="0"/>
            </a:br>
            <a:r>
              <a:rPr lang="en-US" sz="3200" dirty="0"/>
              <a:t>-1</a:t>
            </a:r>
            <a:br>
              <a:rPr lang="en-US" sz="3200" dirty="0"/>
            </a:br>
            <a:r>
              <a:rPr lang="en-US" sz="3200" dirty="0" err="1"/>
              <a:t>iga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tors</a:t>
            </a:r>
            <a:r>
              <a:rPr lang="en-US" sz="3200" dirty="0"/>
              <a:t>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848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" y="2209800"/>
            <a:ext cx="8991600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pos</a:t>
            </a:r>
            <a:r>
              <a:rPr lang="en-US" sz="2400" dirty="0"/>
              <a:t> = </a:t>
            </a:r>
            <a:r>
              <a:rPr lang="en-US" sz="2400" dirty="0" err="1"/>
              <a:t>findNthOccurence</a:t>
            </a:r>
            <a:r>
              <a:rPr lang="en-US" sz="2400" dirty="0"/>
              <a:t>( </a:t>
            </a:r>
            <a:r>
              <a:rPr lang="en-US" sz="2400" dirty="0" err="1"/>
              <a:t>str</a:t>
            </a:r>
            <a:r>
              <a:rPr lang="en-US" sz="2400" dirty="0"/>
              <a:t>, n);</a:t>
            </a:r>
          </a:p>
          <a:p>
            <a:endParaRPr lang="en-US" sz="2400" dirty="0"/>
          </a:p>
          <a:p>
            <a:r>
              <a:rPr lang="en-US" sz="2400" dirty="0"/>
              <a:t>if( </a:t>
            </a:r>
            <a:r>
              <a:rPr lang="en-US" sz="2400" dirty="0" err="1"/>
              <a:t>pos</a:t>
            </a:r>
            <a:r>
              <a:rPr lang="en-US" sz="2400" dirty="0"/>
              <a:t> != -1 )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String </a:t>
            </a:r>
            <a:r>
              <a:rPr lang="en-US" sz="2400" dirty="0"/>
              <a:t>f = </a:t>
            </a:r>
            <a:r>
              <a:rPr lang="en-US" sz="2400" dirty="0" err="1"/>
              <a:t>currentPhrase.substring</a:t>
            </a:r>
            <a:r>
              <a:rPr lang="en-US" sz="2400" dirty="0"/>
              <a:t>( 0 , </a:t>
            </a:r>
            <a:r>
              <a:rPr lang="en-US" sz="2400" dirty="0" err="1"/>
              <a:t>pos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  String </a:t>
            </a:r>
            <a:r>
              <a:rPr lang="en-US" sz="2400" dirty="0"/>
              <a:t>s = </a:t>
            </a:r>
            <a:r>
              <a:rPr lang="en-US" sz="2400" dirty="0" err="1"/>
              <a:t>currentPhrase.substring</a:t>
            </a:r>
            <a:r>
              <a:rPr lang="en-US" sz="2400" dirty="0"/>
              <a:t>( </a:t>
            </a:r>
            <a:r>
              <a:rPr lang="en-US" sz="2400" dirty="0" err="1"/>
              <a:t>pos+str.length</a:t>
            </a:r>
            <a:r>
              <a:rPr lang="en-US" sz="2400" dirty="0"/>
              <a:t>() );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currentPhrase</a:t>
            </a:r>
            <a:r>
              <a:rPr lang="en-US" sz="2400" dirty="0" smtClean="0"/>
              <a:t> </a:t>
            </a:r>
            <a:r>
              <a:rPr lang="en-US" sz="2400" dirty="0"/>
              <a:t>= f + </a:t>
            </a:r>
            <a:r>
              <a:rPr lang="en-US" sz="2400" dirty="0" err="1"/>
              <a:t>repl</a:t>
            </a:r>
            <a:r>
              <a:rPr lang="en-US" sz="2400" dirty="0"/>
              <a:t> + s;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 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52500" y="1447799"/>
            <a:ext cx="72771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//probably the preferred way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cnt</a:t>
            </a:r>
            <a:r>
              <a:rPr lang="en-US" sz="2400" dirty="0"/>
              <a:t> = 1;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st</a:t>
            </a:r>
            <a:r>
              <a:rPr lang="en-US" sz="2400" dirty="0"/>
              <a:t> = </a:t>
            </a:r>
            <a:r>
              <a:rPr lang="en-US" sz="2400" dirty="0" err="1"/>
              <a:t>findNthOccurence</a:t>
            </a:r>
            <a:r>
              <a:rPr lang="en-US" sz="2400" dirty="0"/>
              <a:t>( </a:t>
            </a:r>
            <a:r>
              <a:rPr lang="en-US" sz="2400" dirty="0" err="1"/>
              <a:t>str</a:t>
            </a:r>
            <a:r>
              <a:rPr lang="en-US" sz="2400" dirty="0"/>
              <a:t>, </a:t>
            </a:r>
            <a:r>
              <a:rPr lang="en-US" sz="2400" dirty="0" err="1"/>
              <a:t>cnt</a:t>
            </a:r>
            <a:r>
              <a:rPr lang="en-US" sz="2400" dirty="0"/>
              <a:t> );</a:t>
            </a:r>
          </a:p>
          <a:p>
            <a:r>
              <a:rPr lang="en-US" sz="2400" dirty="0"/>
              <a:t>while( </a:t>
            </a:r>
            <a:r>
              <a:rPr lang="en-US" sz="2400" dirty="0" err="1"/>
              <a:t>st</a:t>
            </a:r>
            <a:r>
              <a:rPr lang="en-US" sz="2400" dirty="0"/>
              <a:t> != -1 )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cnt</a:t>
            </a:r>
            <a:r>
              <a:rPr lang="en-US" sz="2400" dirty="0"/>
              <a:t>++;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chk</a:t>
            </a:r>
            <a:r>
              <a:rPr lang="en-US" sz="2400" dirty="0"/>
              <a:t>  = </a:t>
            </a:r>
            <a:r>
              <a:rPr lang="en-US" sz="2400" dirty="0" err="1"/>
              <a:t>findNthOccurence</a:t>
            </a:r>
            <a:r>
              <a:rPr lang="en-US" sz="2400" dirty="0"/>
              <a:t>( </a:t>
            </a:r>
            <a:r>
              <a:rPr lang="en-US" sz="2400" dirty="0" err="1"/>
              <a:t>str</a:t>
            </a:r>
            <a:r>
              <a:rPr lang="en-US" sz="2400" dirty="0"/>
              <a:t>, </a:t>
            </a:r>
            <a:r>
              <a:rPr lang="en-US" sz="2400" dirty="0" err="1"/>
              <a:t>cnt</a:t>
            </a:r>
            <a:r>
              <a:rPr lang="en-US" sz="2400" dirty="0"/>
              <a:t> );</a:t>
            </a:r>
          </a:p>
          <a:p>
            <a:r>
              <a:rPr lang="en-US" sz="2400" dirty="0" smtClean="0"/>
              <a:t>  if</a:t>
            </a:r>
            <a:r>
              <a:rPr lang="en-US" sz="2400" dirty="0"/>
              <a:t>( </a:t>
            </a:r>
            <a:r>
              <a:rPr lang="en-US" sz="2400" dirty="0" err="1"/>
              <a:t>chk</a:t>
            </a:r>
            <a:r>
              <a:rPr lang="en-US" sz="2400" dirty="0"/>
              <a:t> == -1 )</a:t>
            </a:r>
          </a:p>
          <a:p>
            <a:r>
              <a:rPr lang="en-US" sz="2400" dirty="0" smtClean="0"/>
              <a:t>    return </a:t>
            </a:r>
            <a:r>
              <a:rPr lang="en-US" sz="2400" dirty="0" err="1"/>
              <a:t>st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st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chk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return </a:t>
            </a:r>
            <a:r>
              <a:rPr lang="en-US" sz="2400" dirty="0" err="1"/>
              <a:t>st</a:t>
            </a:r>
            <a:r>
              <a:rPr lang="en-US" sz="2400" dirty="0"/>
              <a:t>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051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 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52500" y="1447799"/>
            <a:ext cx="72771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//uses the </a:t>
            </a:r>
            <a:r>
              <a:rPr lang="en-US" sz="2400" dirty="0" err="1" smtClean="0">
                <a:solidFill>
                  <a:srgbClr val="009900"/>
                </a:solidFill>
              </a:rPr>
              <a:t>findNth</a:t>
            </a:r>
            <a:r>
              <a:rPr lang="en-US" sz="2400" dirty="0" smtClean="0">
                <a:solidFill>
                  <a:srgbClr val="009900"/>
                </a:solidFill>
              </a:rPr>
              <a:t> method but a bit weird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st</a:t>
            </a:r>
            <a:r>
              <a:rPr lang="en-US" sz="2400" dirty="0"/>
              <a:t> = </a:t>
            </a:r>
            <a:r>
              <a:rPr lang="en-US" sz="2400" dirty="0" err="1"/>
              <a:t>currentPhrase.length</a:t>
            </a:r>
            <a:r>
              <a:rPr lang="en-US" sz="2400" dirty="0"/>
              <a:t>()-</a:t>
            </a:r>
            <a:r>
              <a:rPr lang="en-US" sz="2400" dirty="0" err="1"/>
              <a:t>str.length</a:t>
            </a:r>
            <a:r>
              <a:rPr lang="en-US" sz="2400" dirty="0"/>
              <a:t>();</a:t>
            </a:r>
          </a:p>
          <a:p>
            <a:r>
              <a:rPr lang="en-US" sz="2400" dirty="0"/>
              <a:t>while(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>&gt;= </a:t>
            </a:r>
            <a:r>
              <a:rPr lang="en-US" sz="2400" dirty="0"/>
              <a:t>0 )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pos</a:t>
            </a:r>
            <a:r>
              <a:rPr lang="en-US" sz="2400" dirty="0"/>
              <a:t> = </a:t>
            </a:r>
            <a:r>
              <a:rPr lang="en-US" sz="2400" dirty="0" err="1"/>
              <a:t>findNthOccurence</a:t>
            </a:r>
            <a:r>
              <a:rPr lang="en-US" sz="2400" dirty="0"/>
              <a:t>( </a:t>
            </a:r>
            <a:r>
              <a:rPr lang="en-US" sz="2400" dirty="0" err="1"/>
              <a:t>str</a:t>
            </a:r>
            <a:r>
              <a:rPr lang="en-US" sz="2400" dirty="0"/>
              <a:t>, </a:t>
            </a:r>
            <a:r>
              <a:rPr lang="en-US" sz="2400" dirty="0" err="1"/>
              <a:t>st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  if</a:t>
            </a:r>
            <a:r>
              <a:rPr lang="en-US" sz="2400" dirty="0"/>
              <a:t>( </a:t>
            </a:r>
            <a:r>
              <a:rPr lang="en-US" sz="2400" dirty="0" err="1"/>
              <a:t>pos</a:t>
            </a:r>
            <a:r>
              <a:rPr lang="en-US" sz="2400" dirty="0"/>
              <a:t> != -1 )</a:t>
            </a:r>
          </a:p>
          <a:p>
            <a:r>
              <a:rPr lang="en-US" sz="2400" dirty="0" smtClean="0"/>
              <a:t>    return </a:t>
            </a:r>
            <a:r>
              <a:rPr lang="en-US" sz="2400" dirty="0" err="1"/>
              <a:t>pos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st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st</a:t>
            </a:r>
            <a:r>
              <a:rPr lang="en-US" sz="2400" dirty="0"/>
              <a:t> - 1;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return -1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9900"/>
                </a:solidFill>
              </a:rPr>
              <a:t>//a cool way that does not follow the rules</a:t>
            </a:r>
            <a:endParaRPr lang="en-US" sz="2400" dirty="0">
              <a:solidFill>
                <a:srgbClr val="009900"/>
              </a:solidFill>
            </a:endParaRPr>
          </a:p>
          <a:p>
            <a:r>
              <a:rPr lang="en-US" sz="2400" dirty="0"/>
              <a:t>return </a:t>
            </a:r>
            <a:r>
              <a:rPr lang="en-US" sz="2400" dirty="0" err="1"/>
              <a:t>currentPhrase.lastIndexOf</a:t>
            </a:r>
            <a:r>
              <a:rPr lang="en-US" sz="2400" dirty="0"/>
              <a:t>( </a:t>
            </a:r>
            <a:r>
              <a:rPr lang="en-US" sz="2400" dirty="0" err="1"/>
              <a:t>str</a:t>
            </a:r>
            <a:r>
              <a:rPr lang="en-US" sz="2400" dirty="0"/>
              <a:t> </a:t>
            </a:r>
            <a:r>
              <a:rPr lang="en-US" sz="2400" dirty="0" smtClean="0"/>
              <a:t>);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Matrix of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References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Typically, 1 </a:t>
            </a:r>
            <a:r>
              <a:rPr lang="en-US" sz="2800" dirty="0"/>
              <a:t>question on the A test free response will require </a:t>
            </a:r>
            <a:r>
              <a:rPr lang="en-US" sz="2800" dirty="0" smtClean="0"/>
              <a:t>that students</a:t>
            </a:r>
            <a:r>
              <a:rPr lang="en-US" sz="2800" dirty="0" smtClean="0"/>
              <a:t> </a:t>
            </a:r>
            <a:r>
              <a:rPr lang="en-US" sz="2800" dirty="0"/>
              <a:t>manipulate a 2-dimensional </a:t>
            </a:r>
            <a:r>
              <a:rPr lang="en-US" sz="2800" dirty="0" smtClean="0"/>
              <a:t>array.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 smtClean="0"/>
              <a:t>int</a:t>
            </a:r>
            <a:r>
              <a:rPr lang="en-US" sz="2800" dirty="0" smtClean="0"/>
              <a:t> r = 0; r &lt; </a:t>
            </a:r>
            <a:r>
              <a:rPr lang="en-US" sz="2800" dirty="0" err="1" smtClean="0"/>
              <a:t>mat.length</a:t>
            </a:r>
            <a:r>
              <a:rPr lang="en-US" sz="2800" dirty="0" smtClean="0"/>
              <a:t>; r++ )</a:t>
            </a:r>
            <a:endParaRPr lang="en-US" sz="2800" dirty="0"/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c = 0; c &lt; mat[r].length; </a:t>
            </a:r>
            <a:r>
              <a:rPr lang="en-US" sz="2800" dirty="0" err="1" smtClean="0"/>
              <a:t>c++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</a:t>
            </a:r>
            <a:r>
              <a:rPr lang="en-US" sz="2800" dirty="0" smtClean="0"/>
              <a:t>mat[r][c] </a:t>
            </a:r>
            <a:r>
              <a:rPr lang="en-US" sz="2800" dirty="0"/>
              <a:t>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867400" y="46482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static Position </a:t>
            </a:r>
            <a:r>
              <a:rPr lang="en-US" sz="2400" dirty="0" err="1"/>
              <a:t>findPosition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[][] </a:t>
            </a:r>
            <a:r>
              <a:rPr lang="en-US" sz="2400" dirty="0" err="1"/>
              <a:t>intArr</a:t>
            </a:r>
            <a:r>
              <a:rPr lang="en-US" sz="2400" dirty="0"/>
              <a:t>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r = 0; r &lt; </a:t>
            </a:r>
            <a:r>
              <a:rPr lang="en-US" sz="2400" dirty="0" err="1"/>
              <a:t>intArr.length</a:t>
            </a:r>
            <a:r>
              <a:rPr lang="en-US" sz="2400" dirty="0"/>
              <a:t>; r++ )</a:t>
            </a:r>
          </a:p>
          <a:p>
            <a:r>
              <a:rPr lang="en-US" sz="2400" dirty="0" smtClean="0"/>
              <a:t>  {</a:t>
            </a:r>
            <a:endParaRPr lang="en-US" sz="2400" dirty="0"/>
          </a:p>
          <a:p>
            <a:r>
              <a:rPr lang="en-US" sz="2400" dirty="0"/>
              <a:t>	for( </a:t>
            </a:r>
            <a:r>
              <a:rPr lang="en-US" sz="2400" dirty="0" err="1"/>
              <a:t>int</a:t>
            </a:r>
            <a:r>
              <a:rPr lang="en-US" sz="2400" dirty="0"/>
              <a:t> c = 0; c &lt; </a:t>
            </a:r>
            <a:r>
              <a:rPr lang="en-US" sz="2400" dirty="0" err="1"/>
              <a:t>intArr</a:t>
            </a:r>
            <a:r>
              <a:rPr lang="en-US" sz="2400" dirty="0"/>
              <a:t>[0].length; </a:t>
            </a:r>
            <a:r>
              <a:rPr lang="en-US" sz="2400" dirty="0" err="1"/>
              <a:t>c++</a:t>
            </a:r>
            <a:r>
              <a:rPr lang="en-US" sz="2400" dirty="0"/>
              <a:t>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if</a:t>
            </a:r>
            <a:r>
              <a:rPr lang="en-US" sz="2400" dirty="0"/>
              <a:t>( </a:t>
            </a:r>
            <a:r>
              <a:rPr lang="en-US" sz="2400" dirty="0" err="1"/>
              <a:t>num</a:t>
            </a:r>
            <a:r>
              <a:rPr lang="en-US" sz="2400" dirty="0"/>
              <a:t> == </a:t>
            </a:r>
            <a:r>
              <a:rPr lang="en-US" sz="2400" dirty="0" err="1"/>
              <a:t>intArr</a:t>
            </a:r>
            <a:r>
              <a:rPr lang="en-US" sz="2400" dirty="0"/>
              <a:t>[r][c] 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 </a:t>
            </a:r>
            <a:r>
              <a:rPr lang="en-US" sz="2400" dirty="0"/>
              <a:t>return new Position( r, c );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 smtClean="0"/>
              <a:t>  }</a:t>
            </a:r>
            <a:endParaRPr lang="en-US" sz="2400" dirty="0"/>
          </a:p>
          <a:p>
            <a:r>
              <a:rPr lang="en-US" sz="2400" dirty="0" smtClean="0"/>
              <a:t>  return </a:t>
            </a:r>
            <a:r>
              <a:rPr lang="en-US" sz="2400" dirty="0"/>
              <a:t>null;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867400" y="39624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/>
              <a:t>public static Position[][] </a:t>
            </a:r>
            <a:r>
              <a:rPr lang="en-US" sz="2000" dirty="0" err="1"/>
              <a:t>getSuccessorArray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[][] </a:t>
            </a:r>
            <a:r>
              <a:rPr lang="en-US" sz="2000" dirty="0" err="1"/>
              <a:t>intArr</a:t>
            </a:r>
            <a:r>
              <a:rPr lang="en-US" sz="2000" dirty="0"/>
              <a:t>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smtClean="0"/>
              <a:t>   Position</a:t>
            </a:r>
            <a:r>
              <a:rPr lang="en-US" sz="2000" dirty="0"/>
              <a:t>[][] bob = new Position[</a:t>
            </a:r>
            <a:r>
              <a:rPr lang="en-US" sz="2000" dirty="0" err="1"/>
              <a:t>intArr.length</a:t>
            </a:r>
            <a:r>
              <a:rPr lang="en-US" sz="2000" dirty="0"/>
              <a:t>][</a:t>
            </a:r>
            <a:r>
              <a:rPr lang="en-US" sz="2000" dirty="0" err="1"/>
              <a:t>intArr</a:t>
            </a:r>
            <a:r>
              <a:rPr lang="en-US" sz="2000" dirty="0"/>
              <a:t>[0].length];</a:t>
            </a:r>
          </a:p>
          <a:p>
            <a:r>
              <a:rPr lang="en-US" sz="2000" dirty="0" smtClean="0"/>
              <a:t>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r = 0; r &lt; </a:t>
            </a:r>
            <a:r>
              <a:rPr lang="en-US" sz="2000" dirty="0" err="1"/>
              <a:t>intArr.length</a:t>
            </a:r>
            <a:r>
              <a:rPr lang="en-US" sz="2000" dirty="0"/>
              <a:t>; r++ )</a:t>
            </a:r>
          </a:p>
          <a:p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 smtClean="0"/>
              <a:t>    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c = 0; c &lt; </a:t>
            </a:r>
            <a:r>
              <a:rPr lang="en-US" sz="2000" dirty="0" err="1"/>
              <a:t>intArr</a:t>
            </a:r>
            <a:r>
              <a:rPr lang="en-US" sz="2000" dirty="0"/>
              <a:t>[0].length; </a:t>
            </a:r>
            <a:r>
              <a:rPr lang="en-US" sz="2000" dirty="0" err="1"/>
              <a:t>c++</a:t>
            </a:r>
            <a:r>
              <a:rPr lang="en-US" sz="2000" dirty="0"/>
              <a:t> )</a:t>
            </a:r>
          </a:p>
          <a:p>
            <a:r>
              <a:rPr lang="en-US" sz="2000" dirty="0" smtClean="0"/>
              <a:t>       {</a:t>
            </a:r>
            <a:endParaRPr lang="en-US" sz="2000" dirty="0"/>
          </a:p>
          <a:p>
            <a:r>
              <a:rPr lang="en-US" sz="2000" dirty="0" smtClean="0"/>
              <a:t>          bob[r</a:t>
            </a:r>
            <a:r>
              <a:rPr lang="en-US" sz="2000" dirty="0"/>
              <a:t>][c] = </a:t>
            </a:r>
            <a:r>
              <a:rPr lang="en-US" sz="2000" dirty="0" err="1"/>
              <a:t>findPosition</a:t>
            </a:r>
            <a:r>
              <a:rPr lang="en-US" sz="2000" dirty="0"/>
              <a:t>( </a:t>
            </a:r>
            <a:r>
              <a:rPr lang="en-US" sz="2000" dirty="0" err="1"/>
              <a:t>intArr</a:t>
            </a:r>
            <a:r>
              <a:rPr lang="en-US" sz="2000" dirty="0"/>
              <a:t>[r][c]+1, </a:t>
            </a:r>
            <a:r>
              <a:rPr lang="en-US" sz="2000" dirty="0" err="1"/>
              <a:t>intArr</a:t>
            </a:r>
            <a:r>
              <a:rPr lang="en-US" sz="2000" dirty="0"/>
              <a:t> );	</a:t>
            </a:r>
          </a:p>
          <a:p>
            <a:r>
              <a:rPr lang="en-US" sz="2000" dirty="0" smtClean="0"/>
              <a:t>       }</a:t>
            </a:r>
            <a:endParaRPr lang="en-US" sz="2000" dirty="0"/>
          </a:p>
          <a:p>
            <a:r>
              <a:rPr lang="en-US" sz="2000" dirty="0" smtClean="0"/>
              <a:t>   }</a:t>
            </a:r>
            <a:endParaRPr lang="en-US" sz="2000" dirty="0"/>
          </a:p>
          <a:p>
            <a:r>
              <a:rPr lang="en-US" sz="2000" dirty="0" smtClean="0"/>
              <a:t>   return </a:t>
            </a:r>
            <a:r>
              <a:rPr lang="en-US" sz="2000" dirty="0"/>
              <a:t>bob;</a:t>
            </a:r>
          </a:p>
          <a:p>
            <a:r>
              <a:rPr lang="en-US" sz="2000" dirty="0"/>
              <a:t>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</a:t>
            </a:r>
            <a:r>
              <a:rPr lang="en-US" sz="2400" dirty="0" smtClean="0"/>
              <a:t>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</a:t>
            </a:r>
            <a:r>
              <a:rPr lang="en-US" sz="2400" dirty="0" smtClean="0"/>
              <a:t>work</a:t>
            </a:r>
            <a:r>
              <a:rPr lang="en-US" sz="2400" dirty="0" smtClean="0"/>
              <a:t> more time intensive problems </a:t>
            </a:r>
            <a:r>
              <a:rPr lang="en-US" sz="2400" dirty="0" smtClean="0"/>
              <a:t>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</a:t>
            </a:r>
            <a:r>
              <a:rPr lang="en-US" sz="2400" dirty="0" smtClean="0"/>
              <a:t>answers </a:t>
            </a:r>
            <a:r>
              <a:rPr lang="en-US" sz="2400" dirty="0" smtClean="0"/>
              <a:t>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6166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Class – Implement an Interface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 that implements an interface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/>
              <a:t>Strings 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dirty="0"/>
              <a:t>– Fun with </a:t>
            </a:r>
            <a:r>
              <a:rPr lang="en-US" dirty="0" smtClean="0"/>
              <a:t>Strings  - </a:t>
            </a:r>
            <a:r>
              <a:rPr lang="en-US" dirty="0" err="1" smtClean="0"/>
              <a:t>indexOf</a:t>
            </a:r>
            <a:r>
              <a:rPr lang="en-US" dirty="0" smtClean="0"/>
              <a:t>, substring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Array or Arrays of References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2017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6166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Class – Implement an Interface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 that implements an interface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/>
              <a:t>Strings 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dirty="0"/>
              <a:t>– Fun with </a:t>
            </a:r>
            <a:r>
              <a:rPr lang="en-US" dirty="0" smtClean="0"/>
              <a:t>Strings  - </a:t>
            </a:r>
            <a:r>
              <a:rPr lang="en-US" dirty="0" err="1" smtClean="0"/>
              <a:t>indexOf</a:t>
            </a:r>
            <a:r>
              <a:rPr lang="en-US" dirty="0" smtClean="0"/>
              <a:t>, substring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Array or Arrays of References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2234</TotalTime>
  <Words>3127</Words>
  <Application>Microsoft Office PowerPoint</Application>
  <PresentationFormat>On-screen Show (4:3)</PresentationFormat>
  <Paragraphs>907</Paragraphs>
  <Slides>62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Stacey Armstrong</cp:lastModifiedBy>
  <cp:revision>639</cp:revision>
  <dcterms:created xsi:type="dcterms:W3CDTF">1995-06-17T23:31:02Z</dcterms:created>
  <dcterms:modified xsi:type="dcterms:W3CDTF">2017-05-05T18:34:03Z</dcterms:modified>
  <cp:category>www.apluscompsci.com</cp:category>
</cp:coreProperties>
</file>