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71" r:id="rId9"/>
    <p:sldId id="658" r:id="rId10"/>
    <p:sldId id="711" r:id="rId11"/>
    <p:sldId id="733" r:id="rId12"/>
    <p:sldId id="712" r:id="rId13"/>
    <p:sldId id="713" r:id="rId14"/>
    <p:sldId id="714" r:id="rId15"/>
    <p:sldId id="654" r:id="rId16"/>
    <p:sldId id="728" r:id="rId17"/>
    <p:sldId id="729" r:id="rId18"/>
    <p:sldId id="730" r:id="rId19"/>
    <p:sldId id="731" r:id="rId20"/>
    <p:sldId id="732" r:id="rId21"/>
    <p:sldId id="715" r:id="rId22"/>
    <p:sldId id="756" r:id="rId23"/>
    <p:sldId id="708" r:id="rId24"/>
    <p:sldId id="735" r:id="rId25"/>
    <p:sldId id="736" r:id="rId26"/>
    <p:sldId id="737" r:id="rId27"/>
    <p:sldId id="738" r:id="rId28"/>
    <p:sldId id="739" r:id="rId29"/>
    <p:sldId id="679" r:id="rId30"/>
    <p:sldId id="680" r:id="rId31"/>
    <p:sldId id="681" r:id="rId32"/>
    <p:sldId id="682" r:id="rId33"/>
    <p:sldId id="683" r:id="rId34"/>
    <p:sldId id="684" r:id="rId35"/>
    <p:sldId id="685" r:id="rId36"/>
    <p:sldId id="686" r:id="rId37"/>
    <p:sldId id="636" r:id="rId38"/>
    <p:sldId id="637" r:id="rId39"/>
    <p:sldId id="758" r:id="rId40"/>
    <p:sldId id="740" r:id="rId41"/>
    <p:sldId id="687" r:id="rId42"/>
    <p:sldId id="734" r:id="rId43"/>
    <p:sldId id="717" r:id="rId44"/>
    <p:sldId id="718" r:id="rId45"/>
    <p:sldId id="719" r:id="rId46"/>
    <p:sldId id="720" r:id="rId47"/>
    <p:sldId id="721" r:id="rId48"/>
    <p:sldId id="722" r:id="rId49"/>
    <p:sldId id="723" r:id="rId50"/>
    <p:sldId id="725" r:id="rId51"/>
    <p:sldId id="724" r:id="rId52"/>
    <p:sldId id="741" r:id="rId53"/>
    <p:sldId id="742" r:id="rId54"/>
    <p:sldId id="743" r:id="rId55"/>
    <p:sldId id="744" r:id="rId56"/>
    <p:sldId id="745" r:id="rId57"/>
    <p:sldId id="746" r:id="rId58"/>
    <p:sldId id="747" r:id="rId59"/>
    <p:sldId id="748" r:id="rId60"/>
    <p:sldId id="749" r:id="rId61"/>
    <p:sldId id="750" r:id="rId62"/>
    <p:sldId id="751" r:id="rId63"/>
    <p:sldId id="752" r:id="rId64"/>
    <p:sldId id="753" r:id="rId65"/>
    <p:sldId id="579" r:id="rId66"/>
    <p:sldId id="645" r:id="rId67"/>
    <p:sldId id="646" r:id="rId68"/>
    <p:sldId id="757" r:id="rId69"/>
    <p:sldId id="700" r:id="rId70"/>
    <p:sldId id="710" r:id="rId71"/>
    <p:sldId id="701" r:id="rId72"/>
    <p:sldId id="702" r:id="rId73"/>
    <p:sldId id="703" r:id="rId74"/>
    <p:sldId id="704" r:id="rId75"/>
    <p:sldId id="705" r:id="rId76"/>
    <p:sldId id="755" r:id="rId77"/>
    <p:sldId id="699" r:id="rId7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90860" autoAdjust="0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2"/>
    </p:cViewPr>
  </p:sorterViewPr>
  <p:notesViewPr>
    <p:cSldViewPr>
      <p:cViewPr varScale="1">
        <p:scale>
          <a:sx n="55" d="100"/>
          <a:sy n="55" d="100"/>
        </p:scale>
        <p:origin x="-282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 String is a group of characters.  Strings are used to store words, which can consist of letters, numbers, and symbols.</a:t>
            </a:r>
          </a:p>
          <a:p>
            <a:endParaRPr lang="en-US" sz="16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String is an immutable Object.   String cannot be changed.   All of the String methods are accessor method.   All of the String methods are return methods.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The chart above lists some very common and very useful String class methods.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compareTo()</a:t>
            </a:r>
            <a:r>
              <a:rPr lang="en-US" sz="1600" smtClean="0"/>
              <a:t> are used quite often.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trim()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replaceAll()</a:t>
            </a:r>
            <a:r>
              <a:rPr lang="en-US" sz="1600" smtClean="0"/>
              <a:t> are very useful, but that widely used.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toUpperCase()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toLowerCase()</a:t>
            </a:r>
            <a:r>
              <a:rPr lang="en-US" sz="1600" smtClean="0"/>
              <a:t> can be very useful in certain situations.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 String is a group of characters.  Strings are used to store words, which can consist of letters, numbers, and symbols.</a:t>
            </a:r>
          </a:p>
          <a:p>
            <a:endParaRPr lang="en-US" sz="16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String is an immutable Object.   String cannot be changed.   All of the String methods are accessor method.   All of the String methods are return methods.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The chart above lists some very common and very useful String class methods.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compareTo()</a:t>
            </a:r>
            <a:r>
              <a:rPr lang="en-US" sz="1600" smtClean="0"/>
              <a:t> are used quite often.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trim()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replaceAll()</a:t>
            </a:r>
            <a:r>
              <a:rPr lang="en-US" sz="1600" smtClean="0"/>
              <a:t> are very useful, but that widely used.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toUpperCase()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toLowerCase()</a:t>
            </a:r>
            <a:r>
              <a:rPr lang="en-US" sz="1600" smtClean="0"/>
              <a:t> can be very useful in certain situations.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ArrayList can store a reference to any type of Object.   ArrayList was built using an array[] of object references. 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In the example above, ray is an ArrayList that stores String references.   Casting would not be required to call non-Object methods on ray.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</a:rPr>
              <a:t>ray.add(0,"hello");</a:t>
            </a:r>
          </a:p>
          <a:p>
            <a:r>
              <a:rPr lang="en-US" sz="1600" smtClean="0">
                <a:latin typeface="Courier New" pitchFamily="49" charset="0"/>
              </a:rPr>
              <a:t>ray.add(1,"chicken");</a:t>
            </a:r>
          </a:p>
          <a:p>
            <a:endParaRPr lang="en-US" sz="160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out.println(ray.get(0).charAt(0));</a:t>
            </a:r>
          </a:p>
          <a:p>
            <a:r>
              <a:rPr lang="en-US" sz="1600" smtClean="0">
                <a:latin typeface="Courier New" pitchFamily="49" charset="0"/>
              </a:rPr>
              <a:t>out.println(ray.get(1).charAt(5));</a:t>
            </a:r>
          </a:p>
          <a:p>
            <a:endParaRPr lang="en-US" sz="1600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spot 1 to 2.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spot 2 to 7.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 String is a group of characters.  Strings are used to store words, which can consist of letters, numbers, and symbols.</a:t>
            </a:r>
          </a:p>
          <a:p>
            <a:endParaRPr lang="en-US" sz="160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String is an immutable Object.   String cannot be changed.   All of the String methods are accessor method.   All of the String methods are return methods.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The chart above lists some very common and very useful String class methods.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compareTo()</a:t>
            </a:r>
            <a:r>
              <a:rPr lang="en-US" sz="1600" smtClean="0"/>
              <a:t> are used quite often.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trim()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replaceAll()</a:t>
            </a:r>
            <a:r>
              <a:rPr lang="en-US" sz="1600" smtClean="0"/>
              <a:t> are very useful, but that widely used.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toUpperCase()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toLowerCase()</a:t>
            </a:r>
            <a:r>
              <a:rPr lang="en-US" sz="1600" smtClean="0"/>
              <a:t> can be very useful in certain situations.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ArrayList can store a reference to any type of Object.   ArrayList was built using an array[] of object references.  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In the example above, ray is an ArrayList that stores String references.   Casting would not be required to call non-Object methods on ray.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</a:rPr>
              <a:t>ray.add(0,"hello");</a:t>
            </a:r>
          </a:p>
          <a:p>
            <a:r>
              <a:rPr lang="en-US" sz="1600" smtClean="0">
                <a:latin typeface="Courier New" pitchFamily="49" charset="0"/>
              </a:rPr>
              <a:t>ray.add(1,"chicken");</a:t>
            </a:r>
          </a:p>
          <a:p>
            <a:endParaRPr lang="en-US" sz="160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out.println(ray.get(0).charAt(0));</a:t>
            </a:r>
          </a:p>
          <a:p>
            <a:r>
              <a:rPr lang="en-US" sz="1600" smtClean="0">
                <a:latin typeface="Courier New" pitchFamily="49" charset="0"/>
              </a:rPr>
              <a:t>out.println(ray.get(1).charAt(5));</a:t>
            </a:r>
          </a:p>
          <a:p>
            <a:endParaRPr lang="en-US" sz="1600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77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2016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1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/ List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16619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b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FR Example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400800" y="51816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2015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8534400" cy="6278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dirty="0"/>
              <a:t>public class </a:t>
            </a:r>
            <a:r>
              <a:rPr lang="en-US" sz="1600" dirty="0" err="1"/>
              <a:t>HiddenWord</a:t>
            </a:r>
            <a:endParaRPr lang="en-US" sz="1600" dirty="0"/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 private String word;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    public </a:t>
            </a:r>
            <a:r>
              <a:rPr lang="en-US" sz="1600" dirty="0" err="1"/>
              <a:t>HiddenWord</a:t>
            </a:r>
            <a:r>
              <a:rPr lang="en-US" sz="1600" dirty="0"/>
              <a:t>( String w )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   word = w;</a:t>
            </a:r>
          </a:p>
          <a:p>
            <a:r>
              <a:rPr lang="en-US" sz="1600" dirty="0"/>
              <a:t>    </a:t>
            </a:r>
            <a:r>
              <a:rPr lang="en-US" sz="1600" dirty="0" smtClean="0"/>
              <a:t>}</a:t>
            </a:r>
            <a:endParaRPr lang="en-US" sz="1600" dirty="0"/>
          </a:p>
          <a:p>
            <a:r>
              <a:rPr lang="en-US" sz="1600" dirty="0"/>
              <a:t>    </a:t>
            </a:r>
          </a:p>
          <a:p>
            <a:r>
              <a:rPr lang="en-US" sz="1600" dirty="0"/>
              <a:t>    public String </a:t>
            </a:r>
            <a:r>
              <a:rPr lang="en-US" sz="1600" dirty="0" err="1"/>
              <a:t>getHint</a:t>
            </a:r>
            <a:r>
              <a:rPr lang="en-US" sz="1600" dirty="0"/>
              <a:t>( String guess )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   String ret = "";</a:t>
            </a:r>
          </a:p>
          <a:p>
            <a:r>
              <a:rPr lang="en-US" sz="1600" dirty="0"/>
              <a:t>       for(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0; </a:t>
            </a:r>
            <a:r>
              <a:rPr lang="en-US" sz="1600" dirty="0" err="1"/>
              <a:t>i</a:t>
            </a:r>
            <a:r>
              <a:rPr lang="en-US" sz="1600" dirty="0"/>
              <a:t> &lt; </a:t>
            </a:r>
            <a:r>
              <a:rPr lang="en-US" sz="1600" dirty="0" err="1"/>
              <a:t>word.length</a:t>
            </a:r>
            <a:r>
              <a:rPr lang="en-US" sz="1600" dirty="0"/>
              <a:t>();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r>
              <a:rPr lang="en-US" sz="1600" dirty="0"/>
              <a:t>       {</a:t>
            </a:r>
          </a:p>
          <a:p>
            <a:r>
              <a:rPr lang="en-US" sz="1600" dirty="0"/>
              <a:t>    	if( </a:t>
            </a:r>
            <a:r>
              <a:rPr lang="en-US" sz="1600" dirty="0" err="1"/>
              <a:t>word.substring</a:t>
            </a:r>
            <a:r>
              <a:rPr lang="en-US" sz="1600" dirty="0"/>
              <a:t>(i,i+1).equals(</a:t>
            </a:r>
            <a:r>
              <a:rPr lang="en-US" sz="1600" dirty="0" err="1"/>
              <a:t>guess.substring</a:t>
            </a:r>
            <a:r>
              <a:rPr lang="en-US" sz="1600" dirty="0"/>
              <a:t>(i,i+1)) )</a:t>
            </a:r>
          </a:p>
          <a:p>
            <a:r>
              <a:rPr lang="en-US" sz="1600" dirty="0"/>
              <a:t>    	   ret += </a:t>
            </a:r>
            <a:r>
              <a:rPr lang="en-US" sz="1600" dirty="0" err="1"/>
              <a:t>word.substring</a:t>
            </a:r>
            <a:r>
              <a:rPr lang="en-US" sz="1600" dirty="0"/>
              <a:t>( </a:t>
            </a:r>
            <a:r>
              <a:rPr lang="en-US" sz="1600" dirty="0" err="1"/>
              <a:t>i</a:t>
            </a:r>
            <a:r>
              <a:rPr lang="en-US" sz="1600" dirty="0"/>
              <a:t>, i+1);</a:t>
            </a:r>
          </a:p>
          <a:p>
            <a:r>
              <a:rPr lang="en-US" sz="1600" dirty="0"/>
              <a:t>    	else if( </a:t>
            </a:r>
            <a:r>
              <a:rPr lang="en-US" sz="1600" dirty="0" err="1"/>
              <a:t>word.indexOf</a:t>
            </a:r>
            <a:r>
              <a:rPr lang="en-US" sz="1600" dirty="0"/>
              <a:t>( </a:t>
            </a:r>
            <a:r>
              <a:rPr lang="en-US" sz="1600" dirty="0" err="1"/>
              <a:t>guess.substring</a:t>
            </a:r>
            <a:r>
              <a:rPr lang="en-US" sz="1600" dirty="0"/>
              <a:t>(i,i+1))!=-1)</a:t>
            </a:r>
          </a:p>
          <a:p>
            <a:r>
              <a:rPr lang="en-US" sz="1600" dirty="0"/>
              <a:t>    	   ret += "+";</a:t>
            </a:r>
          </a:p>
          <a:p>
            <a:r>
              <a:rPr lang="en-US" sz="1600" dirty="0"/>
              <a:t>    	else</a:t>
            </a:r>
          </a:p>
          <a:p>
            <a:r>
              <a:rPr lang="en-US" sz="1600" dirty="0"/>
              <a:t>    	   ret += "*";</a:t>
            </a:r>
          </a:p>
          <a:p>
            <a:r>
              <a:rPr lang="en-US" sz="1600" dirty="0"/>
              <a:t>       }</a:t>
            </a:r>
          </a:p>
          <a:p>
            <a:r>
              <a:rPr lang="en-US" sz="1600" dirty="0"/>
              <a:t>       return ret;</a:t>
            </a:r>
          </a:p>
          <a:p>
            <a:r>
              <a:rPr lang="en-US" sz="1600" dirty="0"/>
              <a:t>    }</a:t>
            </a:r>
          </a:p>
          <a:p>
            <a:r>
              <a:rPr lang="en-US" sz="1600" dirty="0"/>
              <a:t>     </a:t>
            </a:r>
          </a:p>
          <a:p>
            <a:r>
              <a:rPr lang="en-US" sz="1600" dirty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905000" y="2895600"/>
            <a:ext cx="56118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0	1      2      3      4      5	      6</a:t>
            </a:r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990600" y="3429000"/>
            <a:ext cx="628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 </a:t>
            </a:r>
            <a:r>
              <a:rPr lang="en-US" sz="3600"/>
              <a:t>s</a:t>
            </a:r>
            <a:endParaRPr lang="en-US" sz="2800"/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2057400" y="1828800"/>
            <a:ext cx="51514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String s = "compsci";</a:t>
            </a:r>
            <a:r>
              <a:rPr lang="en-US" sz="2800"/>
              <a:t>     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762000" y="4724400"/>
            <a:ext cx="7948613" cy="95885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A string is a group of characters.</a:t>
            </a:r>
          </a:p>
          <a:p>
            <a:pPr eaLnBrk="1" hangingPunct="1"/>
            <a:r>
              <a:rPr lang="en-US" sz="2800">
                <a:solidFill>
                  <a:srgbClr val="0000CC"/>
                </a:solidFill>
              </a:rPr>
              <a:t>The first character in the group is at spot 0.</a:t>
            </a:r>
          </a:p>
        </p:txBody>
      </p:sp>
      <p:graphicFrame>
        <p:nvGraphicFramePr>
          <p:cNvPr id="372742" name="Group 6"/>
          <p:cNvGraphicFramePr>
            <a:graphicFrameLocks noGrp="1"/>
          </p:cNvGraphicFramePr>
          <p:nvPr/>
        </p:nvGraphicFramePr>
        <p:xfrm>
          <a:off x="1752600" y="3505200"/>
          <a:ext cx="6019800" cy="609600"/>
        </p:xfrm>
        <a:graphic>
          <a:graphicData uri="http://schemas.openxmlformats.org/drawingml/2006/table">
            <a:tbl>
              <a:tblPr/>
              <a:tblGrid>
                <a:gridCol w="860425"/>
                <a:gridCol w="858838"/>
                <a:gridCol w="860425"/>
                <a:gridCol w="860425"/>
                <a:gridCol w="860425"/>
                <a:gridCol w="858837"/>
                <a:gridCol w="86042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0690" name="Group 2"/>
          <p:cNvGraphicFramePr>
            <a:graphicFrameLocks noGrp="1"/>
          </p:cNvGraphicFramePr>
          <p:nvPr/>
        </p:nvGraphicFramePr>
        <p:xfrm>
          <a:off x="609600" y="304800"/>
          <a:ext cx="8077200" cy="5864228"/>
        </p:xfrm>
        <a:graphic>
          <a:graphicData uri="http://schemas.openxmlformats.org/drawingml/2006/table">
            <a:tbl>
              <a:tblPr/>
              <a:tblGrid>
                <a:gridCol w="2133600"/>
                <a:gridCol w="5943600"/>
              </a:tblGrid>
              <a:tr h="14761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substring(x,y)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y not including 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length()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chars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charAt(x)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char at spot 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0 to spot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lastIndexOf(c)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length-1 to spot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4786" name="Group 2"/>
          <p:cNvGraphicFramePr>
            <a:graphicFrameLocks noGrp="1"/>
          </p:cNvGraphicFramePr>
          <p:nvPr/>
        </p:nvGraphicFramePr>
        <p:xfrm>
          <a:off x="457200" y="533400"/>
          <a:ext cx="8382000" cy="4883151"/>
        </p:xfrm>
        <a:graphic>
          <a:graphicData uri="http://schemas.openxmlformats.org/drawingml/2006/table">
            <a:tbl>
              <a:tblPr/>
              <a:tblGrid>
                <a:gridCol w="2590800"/>
                <a:gridCol w="5791200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equals(s)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checks if this string has same chars as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compareTo(s)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compares this string and s for &gt;,&lt;, and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trim()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leading and trailing whitespace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replaceAll(x,y)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all x changed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uppercase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lowercase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84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sz="2800">
              <a:solidFill>
                <a:srgbClr val="FF0000"/>
              </a:solidFill>
            </a:endParaRPr>
          </a:p>
          <a:p>
            <a:pPr eaLnBrk="1" hangingPunct="1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4996" name="Text Box 30"/>
          <p:cNvSpPr txBox="1">
            <a:spLocks noChangeArrowheads="1"/>
          </p:cNvSpPr>
          <p:nvPr/>
        </p:nvSpPr>
        <p:spPr bwMode="auto">
          <a:xfrm>
            <a:off x="685800" y="3124200"/>
            <a:ext cx="8111516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String sent = "alligators rule";</a:t>
            </a:r>
          </a:p>
          <a:p>
            <a:pPr eaLnBrk="1" hangingPunct="1"/>
            <a:r>
              <a:rPr lang="en-US" sz="2800" dirty="0"/>
              <a:t>String find = "</a:t>
            </a:r>
            <a:r>
              <a:rPr lang="en-US" sz="2800" dirty="0" err="1"/>
              <a:t>gato</a:t>
            </a:r>
            <a:r>
              <a:rPr lang="en-US" sz="2800" dirty="0"/>
              <a:t>";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find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"dog"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( 3 , 6 ) );</a:t>
            </a:r>
            <a:endParaRPr lang="en-US" sz="2800" dirty="0">
              <a:solidFill>
                <a:srgbClr val="009900"/>
              </a:solidFill>
            </a:endParaRP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( 6 ) </a:t>
            </a:r>
            <a:r>
              <a:rPr lang="en-US" sz="2800" dirty="0" smtClean="0"/>
              <a:t>);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84998" name="Text Box 4"/>
          <p:cNvSpPr txBox="1">
            <a:spLocks noChangeArrowheads="1"/>
          </p:cNvSpPr>
          <p:nvPr/>
        </p:nvSpPr>
        <p:spPr bwMode="auto">
          <a:xfrm>
            <a:off x="6858000" y="1295400"/>
            <a:ext cx="1981200" cy="28019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4</a:t>
            </a:r>
            <a:br>
              <a:rPr lang="en-US" sz="3200" dirty="0"/>
            </a:br>
            <a:r>
              <a:rPr lang="en-US" sz="3200" dirty="0"/>
              <a:t>-1</a:t>
            </a:r>
            <a:br>
              <a:rPr lang="en-US" sz="3200" dirty="0"/>
            </a:br>
            <a:r>
              <a:rPr lang="en-US" sz="3200" dirty="0" err="1"/>
              <a:t>iga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tors</a:t>
            </a:r>
            <a:r>
              <a:rPr lang="en-US" sz="3200" dirty="0"/>
              <a:t>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15000" y="457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5344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dirty="0" smtClean="0"/>
              <a:t>public class </a:t>
            </a:r>
            <a:r>
              <a:rPr lang="en-US" sz="1600" dirty="0" err="1" smtClean="0"/>
              <a:t>RandomStringChooser</a:t>
            </a:r>
            <a:endParaRPr lang="en-US" sz="1600" dirty="0" smtClean="0"/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  private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&lt;String&gt; choices;</a:t>
            </a:r>
          </a:p>
          <a:p>
            <a:r>
              <a:rPr lang="en-US" sz="1600" dirty="0" smtClean="0"/>
              <a:t>	</a:t>
            </a:r>
          </a:p>
          <a:p>
            <a:r>
              <a:rPr lang="en-US" sz="1600" dirty="0" smtClean="0"/>
              <a:t>    public </a:t>
            </a:r>
            <a:r>
              <a:rPr lang="en-US" sz="1600" dirty="0" err="1" smtClean="0"/>
              <a:t>RandomStringChooser</a:t>
            </a:r>
            <a:r>
              <a:rPr lang="en-US" sz="1600" dirty="0" smtClean="0"/>
              <a:t>( String[] list )</a:t>
            </a:r>
          </a:p>
          <a:p>
            <a:r>
              <a:rPr lang="en-US" sz="1600" dirty="0" smtClean="0"/>
              <a:t>    {</a:t>
            </a:r>
          </a:p>
          <a:p>
            <a:r>
              <a:rPr lang="en-US" sz="1600" dirty="0" smtClean="0"/>
              <a:t>    	choices = new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&lt;String&gt;();</a:t>
            </a:r>
          </a:p>
          <a:p>
            <a:r>
              <a:rPr lang="en-US" sz="1600" dirty="0" smtClean="0"/>
              <a:t>    	for( String s : list )</a:t>
            </a:r>
          </a:p>
          <a:p>
            <a:r>
              <a:rPr lang="en-US" sz="1600" dirty="0" smtClean="0"/>
              <a:t>    	{</a:t>
            </a:r>
          </a:p>
          <a:p>
            <a:r>
              <a:rPr lang="en-US" sz="1600" dirty="0" smtClean="0"/>
              <a:t>    	     </a:t>
            </a:r>
            <a:r>
              <a:rPr lang="en-US" sz="1600" dirty="0" err="1" smtClean="0"/>
              <a:t>choices.add</a:t>
            </a:r>
            <a:r>
              <a:rPr lang="en-US" sz="1600" dirty="0" smtClean="0"/>
              <a:t>( s );</a:t>
            </a:r>
          </a:p>
          <a:p>
            <a:r>
              <a:rPr lang="en-US" sz="1600" dirty="0" smtClean="0"/>
              <a:t>    	}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</a:t>
            </a:r>
          </a:p>
          <a:p>
            <a:r>
              <a:rPr lang="en-US" sz="1600" dirty="0" smtClean="0"/>
              <a:t>    public String </a:t>
            </a:r>
            <a:r>
              <a:rPr lang="en-US" sz="1600" dirty="0" err="1" smtClean="0"/>
              <a:t>getNext</a:t>
            </a:r>
            <a:r>
              <a:rPr lang="en-US" sz="1600" dirty="0" smtClean="0"/>
              <a:t>( )</a:t>
            </a:r>
          </a:p>
          <a:p>
            <a:r>
              <a:rPr lang="en-US" sz="1600" dirty="0" smtClean="0"/>
              <a:t>    {</a:t>
            </a:r>
          </a:p>
          <a:p>
            <a:r>
              <a:rPr lang="en-US" sz="1600" dirty="0" smtClean="0"/>
              <a:t>    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sz</a:t>
            </a:r>
            <a:r>
              <a:rPr lang="en-US" sz="1600" dirty="0" smtClean="0"/>
              <a:t> = </a:t>
            </a:r>
            <a:r>
              <a:rPr lang="en-US" sz="1600" dirty="0" err="1" smtClean="0"/>
              <a:t>choices.size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	if( </a:t>
            </a:r>
            <a:r>
              <a:rPr lang="en-US" sz="1600" dirty="0" err="1" smtClean="0"/>
              <a:t>sz</a:t>
            </a:r>
            <a:r>
              <a:rPr lang="en-US" sz="1600" dirty="0" smtClean="0"/>
              <a:t> == 0 )</a:t>
            </a:r>
          </a:p>
          <a:p>
            <a:r>
              <a:rPr lang="en-US" sz="1600" dirty="0" smtClean="0"/>
              <a:t>    	     return "NONE";</a:t>
            </a:r>
          </a:p>
          <a:p>
            <a:r>
              <a:rPr lang="en-US" sz="1600" dirty="0" smtClean="0"/>
              <a:t>    	</a:t>
            </a:r>
            <a:r>
              <a:rPr lang="en-US" sz="1600" dirty="0" err="1" smtClean="0"/>
              <a:t>int</a:t>
            </a:r>
            <a:r>
              <a:rPr lang="en-US" sz="1600" dirty="0" smtClean="0"/>
              <a:t> spot = (</a:t>
            </a:r>
            <a:r>
              <a:rPr lang="en-US" sz="1600" dirty="0" err="1" smtClean="0"/>
              <a:t>int</a:t>
            </a:r>
            <a:r>
              <a:rPr lang="en-US" sz="1600" dirty="0" smtClean="0"/>
              <a:t>)(</a:t>
            </a:r>
            <a:r>
              <a:rPr lang="en-US" sz="1600" dirty="0" err="1" smtClean="0"/>
              <a:t>Math.random</a:t>
            </a:r>
            <a:r>
              <a:rPr lang="en-US" sz="1600" dirty="0" smtClean="0"/>
              <a:t>()*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	return </a:t>
            </a:r>
            <a:r>
              <a:rPr lang="en-US" sz="1600" dirty="0" err="1" smtClean="0"/>
              <a:t>choices.remove</a:t>
            </a:r>
            <a:r>
              <a:rPr lang="en-US" sz="1600" dirty="0" smtClean="0"/>
              <a:t>( spot 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4953000" y="3581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dirty="0" smtClean="0"/>
              <a:t>public </a:t>
            </a:r>
            <a:r>
              <a:rPr lang="en-US" sz="2800" dirty="0" err="1" smtClean="0"/>
              <a:t>RandomLetterChooser</a:t>
            </a:r>
            <a:r>
              <a:rPr lang="en-US" sz="2800" dirty="0" smtClean="0"/>
              <a:t>( String </a:t>
            </a:r>
            <a:r>
              <a:rPr lang="en-US" sz="2800" dirty="0" err="1" smtClean="0"/>
              <a:t>str</a:t>
            </a:r>
            <a:r>
              <a:rPr lang="en-US" sz="2800" dirty="0" smtClean="0"/>
              <a:t> )</a:t>
            </a:r>
          </a:p>
          <a:p>
            <a:r>
              <a:rPr lang="en-US" sz="2800" dirty="0" smtClean="0"/>
              <a:t> {</a:t>
            </a:r>
          </a:p>
          <a:p>
            <a:r>
              <a:rPr lang="en-US" sz="2800" dirty="0" smtClean="0"/>
              <a:t>    super( </a:t>
            </a:r>
            <a:r>
              <a:rPr lang="en-US" sz="2800" dirty="0" err="1" smtClean="0"/>
              <a:t>getSingleLetters</a:t>
            </a:r>
            <a:r>
              <a:rPr lang="en-US" sz="2800" dirty="0" smtClean="0"/>
              <a:t>( </a:t>
            </a:r>
            <a:r>
              <a:rPr lang="en-US" sz="2800" dirty="0" err="1" smtClean="0"/>
              <a:t>str</a:t>
            </a:r>
            <a:r>
              <a:rPr lang="en-US" sz="2800" dirty="0" smtClean="0"/>
              <a:t> ) );</a:t>
            </a:r>
          </a:p>
          <a:p>
            <a:r>
              <a:rPr lang="en-US" sz="2800" dirty="0" smtClean="0"/>
              <a:t> }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More Strings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and Lists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905000" y="2895600"/>
            <a:ext cx="56118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0	1      2      3      4      5	      6</a:t>
            </a:r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990600" y="3429000"/>
            <a:ext cx="628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 </a:t>
            </a:r>
            <a:r>
              <a:rPr lang="en-US" sz="3600"/>
              <a:t>s</a:t>
            </a:r>
            <a:endParaRPr lang="en-US" sz="2800"/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2057400" y="1828800"/>
            <a:ext cx="51514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String s = "compsci";</a:t>
            </a:r>
            <a:r>
              <a:rPr lang="en-US" sz="2800"/>
              <a:t>     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762000" y="4724400"/>
            <a:ext cx="7948613" cy="95885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A string is a group of characters.</a:t>
            </a:r>
          </a:p>
          <a:p>
            <a:pPr eaLnBrk="1" hangingPunct="1"/>
            <a:r>
              <a:rPr lang="en-US" sz="2800">
                <a:solidFill>
                  <a:srgbClr val="0000CC"/>
                </a:solidFill>
              </a:rPr>
              <a:t>The first character in the group is at spot 0.</a:t>
            </a:r>
          </a:p>
        </p:txBody>
      </p:sp>
      <p:graphicFrame>
        <p:nvGraphicFramePr>
          <p:cNvPr id="372742" name="Group 6"/>
          <p:cNvGraphicFramePr>
            <a:graphicFrameLocks noGrp="1"/>
          </p:cNvGraphicFramePr>
          <p:nvPr/>
        </p:nvGraphicFramePr>
        <p:xfrm>
          <a:off x="1752600" y="3505200"/>
          <a:ext cx="6019800" cy="609600"/>
        </p:xfrm>
        <a:graphic>
          <a:graphicData uri="http://schemas.openxmlformats.org/drawingml/2006/table">
            <a:tbl>
              <a:tblPr/>
              <a:tblGrid>
                <a:gridCol w="860425"/>
                <a:gridCol w="858838"/>
                <a:gridCol w="860425"/>
                <a:gridCol w="860425"/>
                <a:gridCol w="860425"/>
                <a:gridCol w="858837"/>
                <a:gridCol w="86042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0690" name="Group 2"/>
          <p:cNvGraphicFramePr>
            <a:graphicFrameLocks noGrp="1"/>
          </p:cNvGraphicFramePr>
          <p:nvPr/>
        </p:nvGraphicFramePr>
        <p:xfrm>
          <a:off x="609600" y="304800"/>
          <a:ext cx="8077200" cy="5864228"/>
        </p:xfrm>
        <a:graphic>
          <a:graphicData uri="http://schemas.openxmlformats.org/drawingml/2006/table">
            <a:tbl>
              <a:tblPr/>
              <a:tblGrid>
                <a:gridCol w="2133600"/>
                <a:gridCol w="5943600"/>
              </a:tblGrid>
              <a:tr h="14761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substring(x,y)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y not including 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length()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chars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charAt(x)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char at spot 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0 to spot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lastIndexOf(c)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length-1 to spot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4786" name="Group 2"/>
          <p:cNvGraphicFramePr>
            <a:graphicFrameLocks noGrp="1"/>
          </p:cNvGraphicFramePr>
          <p:nvPr/>
        </p:nvGraphicFramePr>
        <p:xfrm>
          <a:off x="457200" y="533400"/>
          <a:ext cx="8382000" cy="4883151"/>
        </p:xfrm>
        <a:graphic>
          <a:graphicData uri="http://schemas.openxmlformats.org/drawingml/2006/table">
            <a:tbl>
              <a:tblPr/>
              <a:tblGrid>
                <a:gridCol w="2590800"/>
                <a:gridCol w="5791200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equals(s)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checks if this string has same chars as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compareTo(s)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compares this string and s for &gt;,&lt;, and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trim()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leading and trailing whitespace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replaceAll(x,y)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all x changed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uppercase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lowercase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84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sz="2800">
              <a:solidFill>
                <a:srgbClr val="FF0000"/>
              </a:solidFill>
            </a:endParaRPr>
          </a:p>
          <a:p>
            <a:pPr eaLnBrk="1" hangingPunct="1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4996" name="Text Box 30"/>
          <p:cNvSpPr txBox="1">
            <a:spLocks noChangeArrowheads="1"/>
          </p:cNvSpPr>
          <p:nvPr/>
        </p:nvSpPr>
        <p:spPr bwMode="auto">
          <a:xfrm>
            <a:off x="685800" y="3124200"/>
            <a:ext cx="8111516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String sent = "alligators rule";</a:t>
            </a:r>
          </a:p>
          <a:p>
            <a:pPr eaLnBrk="1" hangingPunct="1"/>
            <a:r>
              <a:rPr lang="en-US" sz="2800" dirty="0"/>
              <a:t>String find = "</a:t>
            </a:r>
            <a:r>
              <a:rPr lang="en-US" sz="2800" dirty="0" err="1"/>
              <a:t>gato</a:t>
            </a:r>
            <a:r>
              <a:rPr lang="en-US" sz="2800" dirty="0"/>
              <a:t>";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find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"dog"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( 3 , 6 ) );</a:t>
            </a:r>
            <a:endParaRPr lang="en-US" sz="2800" dirty="0">
              <a:solidFill>
                <a:srgbClr val="009900"/>
              </a:solidFill>
            </a:endParaRP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( 6 ) </a:t>
            </a:r>
            <a:r>
              <a:rPr lang="en-US" sz="2800" dirty="0" smtClean="0"/>
              <a:t>);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84998" name="Text Box 4"/>
          <p:cNvSpPr txBox="1">
            <a:spLocks noChangeArrowheads="1"/>
          </p:cNvSpPr>
          <p:nvPr/>
        </p:nvSpPr>
        <p:spPr bwMode="auto">
          <a:xfrm>
            <a:off x="6858000" y="1295400"/>
            <a:ext cx="1981200" cy="28019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4</a:t>
            </a:r>
            <a:br>
              <a:rPr lang="en-US" sz="3200" dirty="0"/>
            </a:br>
            <a:r>
              <a:rPr lang="en-US" sz="3200" dirty="0"/>
              <a:t>-1</a:t>
            </a:r>
            <a:br>
              <a:rPr lang="en-US" sz="3200" dirty="0"/>
            </a:br>
            <a:r>
              <a:rPr lang="en-US" sz="3200" dirty="0" err="1"/>
              <a:t>iga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tors</a:t>
            </a:r>
            <a:r>
              <a:rPr lang="en-US" sz="3200" dirty="0"/>
              <a:t>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pic>
        <p:nvPicPr>
          <p:cNvPr id="22532" name="Picture 4" descr="j043159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648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j043155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95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j007870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648200"/>
            <a:ext cx="168275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-cycle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-save long tracing problems for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7013" cy="399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Arraylist is a class that houses an</a:t>
            </a:r>
          </a:p>
          <a:p>
            <a:pPr eaLnBrk="1" hangingPunct="1"/>
            <a:r>
              <a:rPr lang="en-US" sz="3200"/>
              <a:t>array.  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An ArrayList can store any type.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All ArrayLists store the first reference</a:t>
            </a:r>
          </a:p>
          <a:p>
            <a:pPr eaLnBrk="1" hangingPunct="1"/>
            <a:r>
              <a:rPr lang="en-US" sz="3200"/>
              <a:t>at spot / index position 0.</a:t>
            </a:r>
          </a:p>
          <a:p>
            <a:pPr eaLnBrk="1" hangingPunct="1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584325" y="2895600"/>
            <a:ext cx="67976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0  </a:t>
            </a:r>
            <a:r>
              <a:rPr lang="en-US" sz="2800">
                <a:solidFill>
                  <a:srgbClr val="0000CC"/>
                </a:solidFill>
              </a:rPr>
              <a:t>  </a:t>
            </a:r>
            <a:r>
              <a:rPr lang="en-US" sz="2800"/>
              <a:t>1     2    3    4    5	    6	  7    8    9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28600" y="3581400"/>
            <a:ext cx="11604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nums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84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sz="2800">
              <a:solidFill>
                <a:srgbClr val="FF0000"/>
              </a:solidFill>
            </a:endParaRPr>
          </a:p>
          <a:p>
            <a:pPr eaLnBrk="1" hangingPunct="1"/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201734" name="Group 6"/>
          <p:cNvGraphicFramePr>
            <a:graphicFrameLocks noGrp="1"/>
          </p:cNvGraphicFramePr>
          <p:nvPr/>
        </p:nvGraphicFramePr>
        <p:xfrm>
          <a:off x="1447800" y="3581400"/>
          <a:ext cx="6781800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  <a:gridCol w="677863"/>
                <a:gridCol w="677862"/>
                <a:gridCol w="677863"/>
                <a:gridCol w="677862"/>
                <a:gridCol w="679450"/>
                <a:gridCol w="677863"/>
                <a:gridCol w="677862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066800" y="1981200"/>
            <a:ext cx="77041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 nums = new int[10];    	</a:t>
            </a:r>
            <a:r>
              <a:rPr lang="en-US" sz="2000">
                <a:solidFill>
                  <a:srgbClr val="009900"/>
                </a:solidFill>
              </a:rPr>
              <a:t>//Java int array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990600" y="4724400"/>
            <a:ext cx="7391400" cy="1385888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An array is a group of items all of the same type which are accessed through a single identifier.</a:t>
            </a:r>
            <a:endParaRPr lang="en-US" sz="2800"/>
          </a:p>
        </p:txBody>
      </p:sp>
      <p:sp>
        <p:nvSpPr>
          <p:cNvPr id="10" name="Rectangle 9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/>
                <a:gridCol w="5356225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7696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001000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2400" dirty="0" smtClean="0"/>
              <a:t>public </a:t>
            </a:r>
            <a:r>
              <a:rPr lang="en-US" sz="2400" dirty="0" err="1" smtClean="0"/>
              <a:t>LogMessage</a:t>
            </a:r>
            <a:r>
              <a:rPr lang="en-US" sz="2400" dirty="0" smtClean="0"/>
              <a:t>( String message ) </a:t>
            </a:r>
          </a:p>
          <a:p>
            <a:r>
              <a:rPr lang="en-US" sz="2400" dirty="0" smtClean="0"/>
              <a:t>  { </a:t>
            </a:r>
          </a:p>
          <a:p>
            <a:r>
              <a:rPr lang="en-US" sz="2400" dirty="0" smtClean="0"/>
              <a:t>          </a:t>
            </a:r>
            <a:r>
              <a:rPr lang="en-US" sz="2400" dirty="0" smtClean="0">
                <a:solidFill>
                  <a:srgbClr val="009900"/>
                </a:solidFill>
              </a:rPr>
              <a:t>//split would work great for this</a:t>
            </a:r>
          </a:p>
          <a:p>
            <a:r>
              <a:rPr lang="en-US" sz="2400" dirty="0" smtClean="0"/>
              <a:t>    	</a:t>
            </a:r>
            <a:r>
              <a:rPr lang="en-US" sz="2400" dirty="0" err="1" smtClean="0"/>
              <a:t>int</a:t>
            </a:r>
            <a:r>
              <a:rPr lang="en-US" sz="2400" dirty="0" smtClean="0"/>
              <a:t> spot = </a:t>
            </a:r>
            <a:r>
              <a:rPr lang="en-US" sz="2400" dirty="0" err="1" smtClean="0"/>
              <a:t>message.indexOf</a:t>
            </a:r>
            <a:r>
              <a:rPr lang="en-US" sz="2400" dirty="0" smtClean="0"/>
              <a:t>( ":" );  </a:t>
            </a:r>
          </a:p>
          <a:p>
            <a:r>
              <a:rPr lang="en-US" sz="2400" dirty="0" smtClean="0"/>
              <a:t>    	</a:t>
            </a:r>
            <a:r>
              <a:rPr lang="en-US" sz="2400" dirty="0" err="1" smtClean="0"/>
              <a:t>machineId</a:t>
            </a:r>
            <a:r>
              <a:rPr lang="en-US" sz="2400" dirty="0" smtClean="0"/>
              <a:t> = </a:t>
            </a:r>
            <a:r>
              <a:rPr lang="en-US" sz="2400" dirty="0" err="1" smtClean="0"/>
              <a:t>message.substring</a:t>
            </a:r>
            <a:r>
              <a:rPr lang="en-US" sz="2400" dirty="0" smtClean="0"/>
              <a:t>( 0, spot );</a:t>
            </a:r>
          </a:p>
          <a:p>
            <a:r>
              <a:rPr lang="en-US" sz="2400" dirty="0" smtClean="0"/>
              <a:t>    	description = </a:t>
            </a:r>
            <a:r>
              <a:rPr lang="en-US" sz="2400" dirty="0" err="1" smtClean="0"/>
              <a:t>message.substring</a:t>
            </a:r>
            <a:r>
              <a:rPr lang="en-US" sz="2400" dirty="0" smtClean="0"/>
              <a:t>( spot + 1 );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1981200" y="5715000"/>
            <a:ext cx="4953000" cy="531812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9900"/>
                </a:solidFill>
              </a:rPr>
              <a:t>Somebody loves Strings!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23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 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620000" cy="42473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containsWord</a:t>
            </a:r>
            <a:r>
              <a:rPr lang="en-US" dirty="0" smtClean="0"/>
              <a:t>( String keyword 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>
                <a:solidFill>
                  <a:srgbClr val="009900"/>
                </a:solidFill>
              </a:rPr>
              <a:t>   //contributed by my 9th </a:t>
            </a:r>
            <a:r>
              <a:rPr lang="en-US" dirty="0" smtClean="0">
                <a:solidFill>
                  <a:srgbClr val="009900"/>
                </a:solidFill>
              </a:rPr>
              <a:t>grader</a:t>
            </a:r>
            <a:endParaRPr lang="en-US" dirty="0" smtClean="0">
              <a:solidFill>
                <a:srgbClr val="009900"/>
              </a:solidFill>
            </a:endParaRP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pos1 = </a:t>
            </a:r>
            <a:r>
              <a:rPr lang="en-US" dirty="0" err="1" smtClean="0"/>
              <a:t>description.indexOf</a:t>
            </a:r>
            <a:r>
              <a:rPr lang="en-US" dirty="0" smtClean="0"/>
              <a:t>( keyword + " " 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pos2 = </a:t>
            </a:r>
            <a:r>
              <a:rPr lang="en-US" dirty="0" err="1" smtClean="0"/>
              <a:t>description.indexOf</a:t>
            </a:r>
            <a:r>
              <a:rPr lang="en-US" dirty="0" smtClean="0"/>
              <a:t>( " " + keyword 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pos3 = </a:t>
            </a:r>
            <a:r>
              <a:rPr lang="en-US" dirty="0" err="1" smtClean="0"/>
              <a:t>description.indexOf</a:t>
            </a:r>
            <a:r>
              <a:rPr lang="en-US" dirty="0" smtClean="0"/>
              <a:t>( " " + keyword + " " );    	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end = </a:t>
            </a:r>
            <a:r>
              <a:rPr lang="en-US" dirty="0" err="1" smtClean="0"/>
              <a:t>description.length</a:t>
            </a:r>
            <a:r>
              <a:rPr lang="en-US" dirty="0" smtClean="0"/>
              <a:t>() - </a:t>
            </a:r>
            <a:r>
              <a:rPr lang="en-US" dirty="0" err="1" smtClean="0"/>
              <a:t>keyword.length</a:t>
            </a:r>
            <a:r>
              <a:rPr lang="en-US" dirty="0" smtClean="0"/>
              <a:t>()-1;	</a:t>
            </a:r>
          </a:p>
          <a:p>
            <a:r>
              <a:rPr lang="en-US" dirty="0" smtClean="0"/>
              <a:t>   if</a:t>
            </a:r>
            <a:r>
              <a:rPr lang="en-US" dirty="0" smtClean="0"/>
              <a:t>( end+1 == 0 )	</a:t>
            </a:r>
          </a:p>
          <a:p>
            <a:r>
              <a:rPr lang="en-US" dirty="0" smtClean="0"/>
              <a:t>      return </a:t>
            </a:r>
            <a:r>
              <a:rPr lang="en-US" dirty="0" err="1" smtClean="0"/>
              <a:t>description.equals</a:t>
            </a:r>
            <a:r>
              <a:rPr lang="en-US" dirty="0" smtClean="0"/>
              <a:t>(keyword);</a:t>
            </a:r>
          </a:p>
          <a:p>
            <a:r>
              <a:rPr lang="en-US" dirty="0" smtClean="0"/>
              <a:t>   if</a:t>
            </a:r>
            <a:r>
              <a:rPr lang="en-US" dirty="0" smtClean="0"/>
              <a:t>( pos1 == 0 ) return true;</a:t>
            </a:r>
          </a:p>
          <a:p>
            <a:r>
              <a:rPr lang="en-US" dirty="0" smtClean="0"/>
              <a:t>   if</a:t>
            </a:r>
            <a:r>
              <a:rPr lang="en-US" dirty="0" smtClean="0"/>
              <a:t>( pos2 == end &amp;&amp; end != -1) </a:t>
            </a:r>
          </a:p>
          <a:p>
            <a:r>
              <a:rPr lang="en-US" dirty="0" smtClean="0"/>
              <a:t>	  return true;</a:t>
            </a:r>
          </a:p>
          <a:p>
            <a:r>
              <a:rPr lang="en-US" dirty="0" smtClean="0"/>
              <a:t>   </a:t>
            </a:r>
            <a:r>
              <a:rPr lang="en-US" dirty="0" smtClean="0"/>
              <a:t>if( pos3 &gt; -1 ) return true; </a:t>
            </a:r>
            <a:endParaRPr lang="en-US" dirty="0" smtClean="0"/>
          </a:p>
          <a:p>
            <a:r>
              <a:rPr lang="en-US" dirty="0" smtClean="0"/>
              <a:t>   return </a:t>
            </a:r>
            <a:r>
              <a:rPr lang="en-US" dirty="0" smtClean="0"/>
              <a:t>false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4600" y="5943600"/>
            <a:ext cx="4953000" cy="531812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9900"/>
                </a:solidFill>
              </a:rPr>
              <a:t>Somebody loves Strings!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553200" y="4572000"/>
            <a:ext cx="2286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version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23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 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public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</a:t>
            </a:r>
            <a:r>
              <a:rPr lang="en-US" sz="2400" dirty="0" err="1" smtClean="0"/>
              <a:t>containsWord</a:t>
            </a:r>
            <a:r>
              <a:rPr lang="en-US" sz="2400" dirty="0" smtClean="0"/>
              <a:t>( String keyword )</a:t>
            </a:r>
          </a:p>
          <a:p>
            <a:r>
              <a:rPr lang="en-US" sz="2400" dirty="0" smtClean="0"/>
              <a:t>{</a:t>
            </a:r>
            <a:endParaRPr lang="en-US" sz="2400" dirty="0" smtClean="0"/>
          </a:p>
          <a:p>
            <a:r>
              <a:rPr lang="en-US" sz="2400" dirty="0" smtClean="0"/>
              <a:t>   String</a:t>
            </a:r>
            <a:r>
              <a:rPr lang="en-US" sz="2400" dirty="0" smtClean="0"/>
              <a:t>[] stuff = </a:t>
            </a:r>
            <a:r>
              <a:rPr lang="en-US" sz="2400" dirty="0" err="1" smtClean="0"/>
              <a:t>description.split</a:t>
            </a:r>
            <a:r>
              <a:rPr lang="en-US" sz="2400" dirty="0" smtClean="0"/>
              <a:t>(" ");</a:t>
            </a:r>
          </a:p>
          <a:p>
            <a:r>
              <a:rPr lang="en-US" sz="2400" dirty="0" smtClean="0"/>
              <a:t>   for</a:t>
            </a:r>
            <a:r>
              <a:rPr lang="en-US" sz="2400" dirty="0" smtClean="0"/>
              <a:t>( String s : stuff )</a:t>
            </a:r>
          </a:p>
          <a:p>
            <a:r>
              <a:rPr lang="en-US" sz="2400" dirty="0" smtClean="0"/>
              <a:t>      if</a:t>
            </a:r>
            <a:r>
              <a:rPr lang="en-US" sz="2400" dirty="0" smtClean="0"/>
              <a:t>( </a:t>
            </a:r>
            <a:r>
              <a:rPr lang="en-US" sz="2400" dirty="0" err="1" smtClean="0"/>
              <a:t>s.equals</a:t>
            </a:r>
            <a:r>
              <a:rPr lang="en-US" sz="2400" dirty="0" smtClean="0"/>
              <a:t>( keyword) )</a:t>
            </a:r>
          </a:p>
          <a:p>
            <a:r>
              <a:rPr lang="en-US" sz="2400" dirty="0" smtClean="0"/>
              <a:t>         return </a:t>
            </a:r>
            <a:r>
              <a:rPr lang="en-US" sz="2400" dirty="0" smtClean="0"/>
              <a:t>true;</a:t>
            </a:r>
          </a:p>
          <a:p>
            <a:r>
              <a:rPr lang="en-US" sz="2400" dirty="0" smtClean="0"/>
              <a:t>   return </a:t>
            </a:r>
            <a:r>
              <a:rPr lang="en-US" sz="2400" dirty="0" smtClean="0"/>
              <a:t>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4600" y="5943600"/>
            <a:ext cx="4953000" cy="531812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9900"/>
                </a:solidFill>
              </a:rPr>
              <a:t>Somebody loves Strings!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553200" y="4572000"/>
            <a:ext cx="2286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Version 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23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 –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46760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/>
              <a:t>public List&lt;</a:t>
            </a:r>
            <a:r>
              <a:rPr lang="en-US" dirty="0" err="1" smtClean="0"/>
              <a:t>LogMessage</a:t>
            </a:r>
            <a:r>
              <a:rPr lang="en-US" dirty="0" smtClean="0"/>
              <a:t>&gt; </a:t>
            </a:r>
            <a:r>
              <a:rPr lang="en-US" dirty="0" err="1" smtClean="0"/>
              <a:t>removeMessages</a:t>
            </a:r>
            <a:r>
              <a:rPr lang="en-US" dirty="0" smtClean="0"/>
              <a:t>(String keyword)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err="1" smtClean="0"/>
              <a:t>LogMessage</a:t>
            </a:r>
            <a:r>
              <a:rPr lang="en-US" dirty="0" smtClean="0"/>
              <a:t>&gt; a=new </a:t>
            </a: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err="1" smtClean="0"/>
              <a:t>LogMessage</a:t>
            </a:r>
            <a:r>
              <a:rPr lang="en-US" dirty="0" smtClean="0"/>
              <a:t>&gt;();</a:t>
            </a:r>
          </a:p>
          <a:p>
            <a:r>
              <a:rPr lang="en-US" dirty="0" smtClean="0"/>
              <a:t>   for(</a:t>
            </a:r>
            <a:r>
              <a:rPr lang="en-US" dirty="0" err="1" smtClean="0"/>
              <a:t>int</a:t>
            </a:r>
            <a:r>
              <a:rPr lang="en-US" dirty="0" smtClean="0"/>
              <a:t> y=0;y&lt;</a:t>
            </a:r>
            <a:r>
              <a:rPr lang="en-US" dirty="0" err="1" smtClean="0"/>
              <a:t>messageList.size</a:t>
            </a:r>
            <a:r>
              <a:rPr lang="en-US" dirty="0" smtClean="0"/>
              <a:t>();y++)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   if(</a:t>
            </a:r>
            <a:r>
              <a:rPr lang="en-US" dirty="0" err="1" smtClean="0"/>
              <a:t>messageList.get</a:t>
            </a:r>
            <a:r>
              <a:rPr lang="en-US" dirty="0" smtClean="0"/>
              <a:t>(y).</a:t>
            </a:r>
            <a:r>
              <a:rPr lang="en-US" dirty="0" err="1" smtClean="0"/>
              <a:t>containsWord</a:t>
            </a:r>
            <a:r>
              <a:rPr lang="en-US" dirty="0" smtClean="0"/>
              <a:t>(keyword))</a:t>
            </a:r>
          </a:p>
          <a:p>
            <a:r>
              <a:rPr lang="en-US" dirty="0" smtClean="0"/>
              <a:t>      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a.add</a:t>
            </a:r>
            <a:r>
              <a:rPr lang="en-US" dirty="0" smtClean="0"/>
              <a:t>(</a:t>
            </a:r>
            <a:r>
              <a:rPr lang="en-US" dirty="0" err="1" smtClean="0"/>
              <a:t>messageList.remove</a:t>
            </a:r>
            <a:r>
              <a:rPr lang="en-US" dirty="0" smtClean="0"/>
              <a:t>(y--));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return a;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2209800" y="5486400"/>
            <a:ext cx="4953000" cy="531812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You must know </a:t>
            </a:r>
            <a:r>
              <a:rPr lang="en-US" sz="2800">
                <a:solidFill>
                  <a:srgbClr val="6600CC"/>
                </a:solidFill>
              </a:rPr>
              <a:t>ArrayList</a:t>
            </a:r>
            <a:r>
              <a:rPr lang="en-US" sz="2800">
                <a:solidFill>
                  <a:srgbClr val="0099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Matrix of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References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735013" y="2133600"/>
            <a:ext cx="7418387" cy="1816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One question on the A test free response will require you to manipulate a 2-dimensional array or a GridWorld grid.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6191250" y="4495800"/>
          <a:ext cx="2343150" cy="2103438"/>
        </p:xfrm>
        <a:graphic>
          <a:graphicData uri="http://schemas.openxmlformats.org/presentationml/2006/ole">
            <p:oleObj spid="_x0000_s256002" name="Bitmap Image" r:id="rId4" imgW="4819048" imgH="4828571" progId="PBrush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r>
              <a:rPr lang="en-US" sz="2400">
                <a:solidFill>
                  <a:srgbClr val="FF0000"/>
                </a:solidFill>
              </a:rPr>
              <a:t/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867400" y="4648200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763000" cy="35394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dirty="0" smtClean="0"/>
              <a:t>public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toBeLabeled</a:t>
            </a:r>
            <a:r>
              <a:rPr lang="en-US" sz="2800" dirty="0" smtClean="0"/>
              <a:t>( </a:t>
            </a:r>
            <a:r>
              <a:rPr lang="en-US" sz="2800" dirty="0" err="1" smtClean="0"/>
              <a:t>int</a:t>
            </a:r>
            <a:r>
              <a:rPr lang="en-US" sz="2800" dirty="0" smtClean="0"/>
              <a:t> r, </a:t>
            </a:r>
            <a:r>
              <a:rPr lang="en-US" sz="2800" dirty="0" err="1" smtClean="0"/>
              <a:t>int</a:t>
            </a:r>
            <a:r>
              <a:rPr lang="en-US" sz="2800" dirty="0" smtClean="0"/>
              <a:t> c,    </a:t>
            </a:r>
          </a:p>
          <a:p>
            <a:r>
              <a:rPr lang="en-US" sz="2800" dirty="0" smtClean="0"/>
              <a:t>                                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[][] </a:t>
            </a:r>
            <a:r>
              <a:rPr lang="en-US" sz="2800" dirty="0" err="1" smtClean="0"/>
              <a:t>blackSquares</a:t>
            </a:r>
            <a:r>
              <a:rPr lang="en-US" sz="2800" dirty="0" smtClean="0"/>
              <a:t> )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   return( ! </a:t>
            </a:r>
            <a:r>
              <a:rPr lang="en-US" sz="2800" dirty="0" err="1" smtClean="0"/>
              <a:t>blackSquares</a:t>
            </a:r>
            <a:r>
              <a:rPr lang="en-US" sz="2800" dirty="0" smtClean="0"/>
              <a:t>[r][c]  &amp;&amp;</a:t>
            </a:r>
            <a:br>
              <a:rPr lang="en-US" sz="2800" dirty="0" smtClean="0"/>
            </a:br>
            <a:r>
              <a:rPr lang="en-US" sz="2800" dirty="0" smtClean="0"/>
              <a:t>         ( r==0 || c==0 || </a:t>
            </a:r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blackSquares</a:t>
            </a:r>
            <a:r>
              <a:rPr lang="en-US" sz="2800" dirty="0" smtClean="0"/>
              <a:t>[r][c-1] || </a:t>
            </a:r>
          </a:p>
          <a:p>
            <a:r>
              <a:rPr lang="en-US" sz="2800" dirty="0" smtClean="0"/>
              <a:t>                  </a:t>
            </a:r>
            <a:r>
              <a:rPr lang="en-US" sz="2800" dirty="0" err="1" smtClean="0"/>
              <a:t>blackSquares</a:t>
            </a:r>
            <a:r>
              <a:rPr lang="en-US" sz="2800" dirty="0" smtClean="0"/>
              <a:t>[r-1][c]) );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6248400" y="5029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763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 smtClean="0"/>
              <a:t>public </a:t>
            </a:r>
            <a:r>
              <a:rPr lang="en-US" sz="2000" dirty="0" err="1" smtClean="0"/>
              <a:t>CrosswordPuzzle</a:t>
            </a:r>
            <a:r>
              <a:rPr lang="en-US" sz="2000" dirty="0" smtClean="0"/>
              <a:t>(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[][] </a:t>
            </a:r>
            <a:r>
              <a:rPr lang="en-US" sz="2000" dirty="0" err="1" smtClean="0"/>
              <a:t>blackSquares</a:t>
            </a:r>
            <a:r>
              <a:rPr lang="en-US" sz="2000" dirty="0" smtClean="0"/>
              <a:t> ) </a:t>
            </a:r>
          </a:p>
          <a:p>
            <a:r>
              <a:rPr lang="en-US" sz="2000" dirty="0" smtClean="0"/>
              <a:t>{ 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k=0;</a:t>
            </a:r>
          </a:p>
          <a:p>
            <a:r>
              <a:rPr lang="en-US" sz="2000" dirty="0" smtClean="0"/>
              <a:t>   puzzle = new Square[ </a:t>
            </a:r>
            <a:r>
              <a:rPr lang="en-US" sz="2000" dirty="0" err="1" smtClean="0"/>
              <a:t>blackSquares.length</a:t>
            </a:r>
            <a:r>
              <a:rPr lang="en-US" sz="2000" dirty="0" smtClean="0"/>
              <a:t> ] </a:t>
            </a:r>
          </a:p>
          <a:p>
            <a:r>
              <a:rPr lang="en-US" sz="2000" dirty="0" smtClean="0"/>
              <a:t>                                                               [ </a:t>
            </a:r>
            <a:r>
              <a:rPr lang="en-US" sz="2000" dirty="0" err="1" smtClean="0"/>
              <a:t>blackSquares</a:t>
            </a:r>
            <a:r>
              <a:rPr lang="en-US" sz="2000" dirty="0" smtClean="0"/>
              <a:t>[0].length ];</a:t>
            </a:r>
          </a:p>
          <a:p>
            <a:r>
              <a:rPr lang="en-US" sz="2000" dirty="0" smtClean="0"/>
              <a:t>   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r=0;r&lt;</a:t>
            </a:r>
            <a:r>
              <a:rPr lang="en-US" sz="2000" dirty="0" err="1" smtClean="0"/>
              <a:t>puzzle.length;r</a:t>
            </a:r>
            <a:r>
              <a:rPr lang="en-US" sz="2000" dirty="0" smtClean="0"/>
              <a:t>++)</a:t>
            </a:r>
          </a:p>
          <a:p>
            <a:r>
              <a:rPr lang="en-US" sz="2000" dirty="0" smtClean="0"/>
              <a:t>   {</a:t>
            </a:r>
          </a:p>
          <a:p>
            <a:r>
              <a:rPr lang="en-US" sz="2000" dirty="0" smtClean="0"/>
              <a:t>	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c=0;c&lt;puzzle[r].</a:t>
            </a:r>
            <a:r>
              <a:rPr lang="en-US" sz="2000" dirty="0" err="1" smtClean="0"/>
              <a:t>length;c</a:t>
            </a:r>
            <a:r>
              <a:rPr lang="en-US" sz="2000" dirty="0" smtClean="0"/>
              <a:t>++)</a:t>
            </a:r>
          </a:p>
          <a:p>
            <a:r>
              <a:rPr lang="en-US" sz="2000" dirty="0" smtClean="0"/>
              <a:t>            {</a:t>
            </a:r>
          </a:p>
          <a:p>
            <a:r>
              <a:rPr lang="en-US" sz="2000" dirty="0" smtClean="0"/>
              <a:t>	   if(</a:t>
            </a:r>
            <a:r>
              <a:rPr lang="en-US" sz="2000" dirty="0" err="1" smtClean="0"/>
              <a:t>blackSquares</a:t>
            </a:r>
            <a:r>
              <a:rPr lang="en-US" sz="2000" dirty="0" smtClean="0"/>
              <a:t>[r][c])</a:t>
            </a:r>
          </a:p>
          <a:p>
            <a:r>
              <a:rPr lang="en-US" sz="2000" dirty="0" smtClean="0"/>
              <a:t>		puzzle[r][c]=new Square(true,0);</a:t>
            </a:r>
          </a:p>
          <a:p>
            <a:r>
              <a:rPr lang="en-US" sz="2000" dirty="0" smtClean="0"/>
              <a:t>	   else if(</a:t>
            </a:r>
            <a:r>
              <a:rPr lang="en-US" sz="2000" dirty="0" err="1" smtClean="0"/>
              <a:t>toBeLabeled</a:t>
            </a:r>
            <a:r>
              <a:rPr lang="en-US" sz="2000" dirty="0" smtClean="0"/>
              <a:t>(</a:t>
            </a:r>
            <a:r>
              <a:rPr lang="en-US" sz="2000" dirty="0" err="1" smtClean="0"/>
              <a:t>r,c,blackSquares</a:t>
            </a:r>
            <a:r>
              <a:rPr lang="en-US" sz="2000" dirty="0" smtClean="0"/>
              <a:t>))</a:t>
            </a:r>
          </a:p>
          <a:p>
            <a:r>
              <a:rPr lang="en-US" sz="2000" dirty="0" smtClean="0"/>
              <a:t>		puzzle[r][c]=new Square(false,++k);</a:t>
            </a:r>
          </a:p>
          <a:p>
            <a:r>
              <a:rPr lang="en-US" sz="2000" dirty="0" smtClean="0"/>
              <a:t>	   else</a:t>
            </a:r>
          </a:p>
          <a:p>
            <a:r>
              <a:rPr lang="en-US" sz="2000" dirty="0" smtClean="0"/>
              <a:t>		puzzle[r][c]=new Square(false,0);		</a:t>
            </a:r>
          </a:p>
          <a:p>
            <a:r>
              <a:rPr lang="en-US" sz="2000" dirty="0" smtClean="0"/>
              <a:t>   	}</a:t>
            </a:r>
          </a:p>
          <a:p>
            <a:r>
              <a:rPr lang="en-US" sz="2000" dirty="0" smtClean="0"/>
              <a:t>   }   	</a:t>
            </a:r>
          </a:p>
          <a:p>
            <a:r>
              <a:rPr lang="en-US" sz="2000" dirty="0" smtClean="0"/>
              <a:t>}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Lists and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MORE Strings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905000" y="2895600"/>
            <a:ext cx="56118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0	1      2      3      4      5	      6</a:t>
            </a:r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990600" y="3429000"/>
            <a:ext cx="628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 </a:t>
            </a:r>
            <a:r>
              <a:rPr lang="en-US" sz="3600"/>
              <a:t>s</a:t>
            </a:r>
            <a:endParaRPr lang="en-US" sz="2800"/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2057400" y="1828800"/>
            <a:ext cx="51514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String s = "compsci";</a:t>
            </a:r>
            <a:r>
              <a:rPr lang="en-US" sz="2800"/>
              <a:t>     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762000" y="4724400"/>
            <a:ext cx="7948613" cy="95885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A string is a group of characters.</a:t>
            </a:r>
          </a:p>
          <a:p>
            <a:pPr eaLnBrk="1" hangingPunct="1"/>
            <a:r>
              <a:rPr lang="en-US" sz="2800">
                <a:solidFill>
                  <a:srgbClr val="0000CC"/>
                </a:solidFill>
              </a:rPr>
              <a:t>The first character in the group is at spot 0.</a:t>
            </a:r>
          </a:p>
        </p:txBody>
      </p:sp>
      <p:graphicFrame>
        <p:nvGraphicFramePr>
          <p:cNvPr id="372742" name="Group 6"/>
          <p:cNvGraphicFramePr>
            <a:graphicFrameLocks noGrp="1"/>
          </p:cNvGraphicFramePr>
          <p:nvPr/>
        </p:nvGraphicFramePr>
        <p:xfrm>
          <a:off x="1752600" y="3505200"/>
          <a:ext cx="6019800" cy="609600"/>
        </p:xfrm>
        <a:graphic>
          <a:graphicData uri="http://schemas.openxmlformats.org/drawingml/2006/table">
            <a:tbl>
              <a:tblPr/>
              <a:tblGrid>
                <a:gridCol w="860425"/>
                <a:gridCol w="858838"/>
                <a:gridCol w="860425"/>
                <a:gridCol w="860425"/>
                <a:gridCol w="860425"/>
                <a:gridCol w="858837"/>
                <a:gridCol w="86042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0690" name="Group 2"/>
          <p:cNvGraphicFramePr>
            <a:graphicFrameLocks noGrp="1"/>
          </p:cNvGraphicFramePr>
          <p:nvPr/>
        </p:nvGraphicFramePr>
        <p:xfrm>
          <a:off x="609600" y="304800"/>
          <a:ext cx="8077200" cy="5864228"/>
        </p:xfrm>
        <a:graphic>
          <a:graphicData uri="http://schemas.openxmlformats.org/drawingml/2006/table">
            <a:tbl>
              <a:tblPr/>
              <a:tblGrid>
                <a:gridCol w="2133600"/>
                <a:gridCol w="5943600"/>
              </a:tblGrid>
              <a:tr h="14761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substring(x,y)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y not including 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length()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chars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charAt(x)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char at spot 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0 to spot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lastIndexOf(c)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length-1 to spot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4786" name="Group 2"/>
          <p:cNvGraphicFramePr>
            <a:graphicFrameLocks noGrp="1"/>
          </p:cNvGraphicFramePr>
          <p:nvPr/>
        </p:nvGraphicFramePr>
        <p:xfrm>
          <a:off x="457200" y="533400"/>
          <a:ext cx="8382000" cy="4883151"/>
        </p:xfrm>
        <a:graphic>
          <a:graphicData uri="http://schemas.openxmlformats.org/drawingml/2006/table">
            <a:tbl>
              <a:tblPr/>
              <a:tblGrid>
                <a:gridCol w="2590800"/>
                <a:gridCol w="5791200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equals(s)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checks if this string has same chars as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compareTo(s)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compares this string and s for &gt;,&lt;, and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trim()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leading and trailing whitespace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replaceAll(x,y)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all x changed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uppercase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lowercase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84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sz="2800">
              <a:solidFill>
                <a:srgbClr val="FF0000"/>
              </a:solidFill>
            </a:endParaRPr>
          </a:p>
          <a:p>
            <a:pPr eaLnBrk="1" hangingPunct="1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4996" name="Text Box 30"/>
          <p:cNvSpPr txBox="1">
            <a:spLocks noChangeArrowheads="1"/>
          </p:cNvSpPr>
          <p:nvPr/>
        </p:nvSpPr>
        <p:spPr bwMode="auto">
          <a:xfrm>
            <a:off x="685800" y="3124200"/>
            <a:ext cx="8111516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String sent = "alligators rule";</a:t>
            </a:r>
          </a:p>
          <a:p>
            <a:pPr eaLnBrk="1" hangingPunct="1"/>
            <a:r>
              <a:rPr lang="en-US" sz="2800" dirty="0"/>
              <a:t>String find = "</a:t>
            </a:r>
            <a:r>
              <a:rPr lang="en-US" sz="2800" dirty="0" err="1"/>
              <a:t>gato</a:t>
            </a:r>
            <a:r>
              <a:rPr lang="en-US" sz="2800" dirty="0"/>
              <a:t>";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find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"dog"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( 3 , 6 ) );</a:t>
            </a:r>
            <a:endParaRPr lang="en-US" sz="2800" dirty="0">
              <a:solidFill>
                <a:srgbClr val="009900"/>
              </a:solidFill>
            </a:endParaRP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( 6 ) </a:t>
            </a:r>
            <a:r>
              <a:rPr lang="en-US" sz="2800" dirty="0" smtClean="0"/>
              <a:t>);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84998" name="Text Box 4"/>
          <p:cNvSpPr txBox="1">
            <a:spLocks noChangeArrowheads="1"/>
          </p:cNvSpPr>
          <p:nvPr/>
        </p:nvSpPr>
        <p:spPr bwMode="auto">
          <a:xfrm>
            <a:off x="6858000" y="1295400"/>
            <a:ext cx="1981200" cy="28019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4</a:t>
            </a:r>
            <a:br>
              <a:rPr lang="en-US" sz="3200" dirty="0"/>
            </a:br>
            <a:r>
              <a:rPr lang="en-US" sz="3200" dirty="0"/>
              <a:t>-1</a:t>
            </a:r>
            <a:br>
              <a:rPr lang="en-US" sz="3200" dirty="0"/>
            </a:br>
            <a:r>
              <a:rPr lang="en-US" sz="3200" dirty="0" err="1"/>
              <a:t>iga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tors</a:t>
            </a:r>
            <a:r>
              <a:rPr lang="en-US" sz="3200" dirty="0"/>
              <a:t>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pic>
        <p:nvPicPr>
          <p:cNvPr id="22532" name="Picture 4" descr="j043159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648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j043155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95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j007870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648200"/>
            <a:ext cx="168275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7013" cy="399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Arraylist is a class that houses an</a:t>
            </a:r>
          </a:p>
          <a:p>
            <a:pPr eaLnBrk="1" hangingPunct="1"/>
            <a:r>
              <a:rPr lang="en-US" sz="3200"/>
              <a:t>array.  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An ArrayList can store any type.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All ArrayLists store the first reference</a:t>
            </a:r>
          </a:p>
          <a:p>
            <a:pPr eaLnBrk="1" hangingPunct="1"/>
            <a:r>
              <a:rPr lang="en-US" sz="3200"/>
              <a:t>at spot / index position 0.</a:t>
            </a:r>
          </a:p>
          <a:p>
            <a:pPr eaLnBrk="1" hangingPunct="1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584325" y="2895600"/>
            <a:ext cx="67976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0  </a:t>
            </a:r>
            <a:r>
              <a:rPr lang="en-US" sz="2800">
                <a:solidFill>
                  <a:srgbClr val="0000CC"/>
                </a:solidFill>
              </a:rPr>
              <a:t>  </a:t>
            </a:r>
            <a:r>
              <a:rPr lang="en-US" sz="2800"/>
              <a:t>1     2    3    4    5	    6	  7    8    9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28600" y="3581400"/>
            <a:ext cx="11604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nums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84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sz="2800">
              <a:solidFill>
                <a:srgbClr val="FF0000"/>
              </a:solidFill>
            </a:endParaRPr>
          </a:p>
          <a:p>
            <a:pPr eaLnBrk="1" hangingPunct="1"/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201734" name="Group 6"/>
          <p:cNvGraphicFramePr>
            <a:graphicFrameLocks noGrp="1"/>
          </p:cNvGraphicFramePr>
          <p:nvPr/>
        </p:nvGraphicFramePr>
        <p:xfrm>
          <a:off x="1447800" y="3581400"/>
          <a:ext cx="6781800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  <a:gridCol w="677863"/>
                <a:gridCol w="677862"/>
                <a:gridCol w="677863"/>
                <a:gridCol w="677862"/>
                <a:gridCol w="679450"/>
                <a:gridCol w="677863"/>
                <a:gridCol w="677862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066800" y="1981200"/>
            <a:ext cx="77041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 nums = new int[10];    	</a:t>
            </a:r>
            <a:r>
              <a:rPr lang="en-US" sz="2000">
                <a:solidFill>
                  <a:srgbClr val="009900"/>
                </a:solidFill>
              </a:rPr>
              <a:t>//Java int array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990600" y="4724400"/>
            <a:ext cx="7391400" cy="1385888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An array is a group of items all of the same type which are accessed through a single identifier.</a:t>
            </a:r>
            <a:endParaRPr lang="en-US" sz="2800"/>
          </a:p>
        </p:txBody>
      </p:sp>
      <p:sp>
        <p:nvSpPr>
          <p:cNvPr id="10" name="Rectangle 9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/>
                <a:gridCol w="5356225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5638800" y="2514600"/>
            <a:ext cx="2438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8200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 smtClean="0"/>
              <a:t>public 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totalLetters</a:t>
            </a:r>
            <a:r>
              <a:rPr lang="en-US" sz="2400" dirty="0" smtClean="0"/>
              <a:t>( List&lt;String&gt; </a:t>
            </a:r>
            <a:r>
              <a:rPr lang="en-US" sz="2400" dirty="0" err="1" smtClean="0"/>
              <a:t>wordList</a:t>
            </a:r>
            <a:r>
              <a:rPr lang="en-US" sz="2400" dirty="0" smtClean="0"/>
              <a:t> 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sum = 0;</a:t>
            </a:r>
          </a:p>
          <a:p>
            <a:r>
              <a:rPr lang="en-US" sz="2400" dirty="0" smtClean="0"/>
              <a:t>   for( String s : </a:t>
            </a:r>
            <a:r>
              <a:rPr lang="en-US" sz="2400" dirty="0" err="1" smtClean="0"/>
              <a:t>wordList</a:t>
            </a:r>
            <a:r>
              <a:rPr lang="en-US" sz="2400" dirty="0" smtClean="0"/>
              <a:t> )</a:t>
            </a:r>
          </a:p>
          <a:p>
            <a:r>
              <a:rPr lang="en-US" sz="2400" dirty="0" smtClean="0"/>
              <a:t>   {</a:t>
            </a:r>
          </a:p>
          <a:p>
            <a:r>
              <a:rPr lang="en-US" sz="2400" dirty="0" smtClean="0"/>
              <a:t>	sum += </a:t>
            </a:r>
            <a:r>
              <a:rPr lang="en-US" sz="2400" dirty="0" err="1" smtClean="0"/>
              <a:t>s.length</a:t>
            </a:r>
            <a:r>
              <a:rPr lang="en-US" sz="2400" dirty="0" smtClean="0"/>
              <a:t>();</a:t>
            </a:r>
          </a:p>
          <a:p>
            <a:r>
              <a:rPr lang="en-US" sz="2400" dirty="0" smtClean="0"/>
              <a:t>   }</a:t>
            </a:r>
          </a:p>
          <a:p>
            <a:r>
              <a:rPr lang="en-US" sz="2400" dirty="0" smtClean="0"/>
              <a:t>   return sum;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WordArt 2"/>
          <p:cNvSpPr>
            <a:spLocks noChangeArrowheads="1" noChangeShapeType="1" noTextEdit="1"/>
          </p:cNvSpPr>
          <p:nvPr/>
        </p:nvSpPr>
        <p:spPr bwMode="auto">
          <a:xfrm>
            <a:off x="6248400" y="3352800"/>
            <a:ext cx="2438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382000" cy="26776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 smtClean="0"/>
              <a:t>public 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basicGapWidth</a:t>
            </a:r>
            <a:r>
              <a:rPr lang="en-US" sz="2400" dirty="0" smtClean="0"/>
              <a:t>( </a:t>
            </a:r>
          </a:p>
          <a:p>
            <a:r>
              <a:rPr lang="en-US" sz="2400" dirty="0" smtClean="0"/>
              <a:t>                 List&lt;String&gt;  </a:t>
            </a:r>
            <a:r>
              <a:rPr lang="en-US" sz="2400" dirty="0" err="1" smtClean="0"/>
              <a:t>wordList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formattedLen</a:t>
            </a:r>
            <a:r>
              <a:rPr lang="en-US" sz="2400" dirty="0" smtClean="0"/>
              <a:t> 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size = </a:t>
            </a:r>
            <a:r>
              <a:rPr lang="en-US" sz="2400" dirty="0" err="1" smtClean="0"/>
              <a:t>totalLetters</a:t>
            </a:r>
            <a:r>
              <a:rPr lang="en-US" sz="2400" dirty="0" smtClean="0"/>
              <a:t>( </a:t>
            </a:r>
            <a:r>
              <a:rPr lang="en-US" sz="2400" dirty="0" err="1" smtClean="0"/>
              <a:t>wordList</a:t>
            </a:r>
            <a:r>
              <a:rPr lang="en-US" sz="2400" dirty="0" smtClean="0"/>
              <a:t> );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diff = </a:t>
            </a:r>
            <a:r>
              <a:rPr lang="en-US" sz="2400" dirty="0" err="1" smtClean="0"/>
              <a:t>formattedLen</a:t>
            </a:r>
            <a:r>
              <a:rPr lang="en-US" sz="2400" dirty="0" smtClean="0"/>
              <a:t> - size;</a:t>
            </a:r>
          </a:p>
          <a:p>
            <a:r>
              <a:rPr lang="en-US" sz="2400" dirty="0" smtClean="0"/>
              <a:t>   return diff / (</a:t>
            </a:r>
            <a:r>
              <a:rPr lang="en-US" sz="2400" dirty="0" err="1" smtClean="0"/>
              <a:t>wordList.size</a:t>
            </a:r>
            <a:r>
              <a:rPr lang="en-US" sz="2400" dirty="0" smtClean="0"/>
              <a:t>()-1);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6477000" y="4572000"/>
            <a:ext cx="2438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</a:t>
            </a:r>
            <a:b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version 1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public static String format( List&lt;String&gt; </a:t>
            </a:r>
            <a:r>
              <a:rPr lang="en-US" dirty="0" err="1" smtClean="0"/>
              <a:t>wordList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formattedLen</a:t>
            </a:r>
            <a:r>
              <a:rPr lang="en-US" dirty="0" smtClean="0"/>
              <a:t> 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String form = "";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left = </a:t>
            </a:r>
            <a:r>
              <a:rPr lang="en-US" dirty="0" err="1" smtClean="0"/>
              <a:t>leftoverSpaces</a:t>
            </a:r>
            <a:r>
              <a:rPr lang="en-US" dirty="0" smtClean="0"/>
              <a:t>( </a:t>
            </a:r>
            <a:r>
              <a:rPr lang="en-US" dirty="0" err="1" smtClean="0"/>
              <a:t>wordList</a:t>
            </a:r>
            <a:r>
              <a:rPr lang="en-US" dirty="0" smtClean="0"/>
              <a:t>, </a:t>
            </a:r>
            <a:r>
              <a:rPr lang="en-US" dirty="0" err="1" smtClean="0"/>
              <a:t>formattedLen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wid</a:t>
            </a:r>
            <a:r>
              <a:rPr lang="en-US" dirty="0" smtClean="0"/>
              <a:t> =  </a:t>
            </a:r>
            <a:r>
              <a:rPr lang="en-US" dirty="0" err="1" smtClean="0"/>
              <a:t>basicGapWidth</a:t>
            </a:r>
            <a:r>
              <a:rPr lang="en-US" dirty="0" smtClean="0"/>
              <a:t>( </a:t>
            </a:r>
            <a:r>
              <a:rPr lang="en-US" dirty="0" err="1" smtClean="0"/>
              <a:t>wordList</a:t>
            </a:r>
            <a:r>
              <a:rPr lang="en-US" dirty="0" smtClean="0"/>
              <a:t>, </a:t>
            </a:r>
            <a:r>
              <a:rPr lang="en-US" dirty="0" err="1" smtClean="0"/>
              <a:t>formattedLen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wordList.size</a:t>
            </a:r>
            <a:r>
              <a:rPr lang="en-US" dirty="0" smtClean="0"/>
              <a:t>()-1;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   form += </a:t>
            </a:r>
            <a:r>
              <a:rPr lang="en-US" dirty="0" err="1" smtClean="0"/>
              <a:t>wordList.get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for( 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wid</a:t>
            </a:r>
            <a:r>
              <a:rPr lang="en-US" dirty="0" smtClean="0"/>
              <a:t>; j++)</a:t>
            </a:r>
          </a:p>
          <a:p>
            <a:r>
              <a:rPr lang="en-US" dirty="0" smtClean="0"/>
              <a:t>      {</a:t>
            </a:r>
          </a:p>
          <a:p>
            <a:r>
              <a:rPr lang="en-US" dirty="0" smtClean="0"/>
              <a:t>         form += " ";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if( </a:t>
            </a:r>
            <a:r>
              <a:rPr lang="en-US" dirty="0" err="1" smtClean="0"/>
              <a:t>i</a:t>
            </a:r>
            <a:r>
              <a:rPr lang="en-US" dirty="0" smtClean="0"/>
              <a:t> &lt; left )</a:t>
            </a:r>
          </a:p>
          <a:p>
            <a:r>
              <a:rPr lang="en-US" dirty="0" smtClean="0"/>
              <a:t>      {</a:t>
            </a:r>
          </a:p>
          <a:p>
            <a:r>
              <a:rPr lang="en-US" dirty="0" smtClean="0"/>
              <a:t>          form +=  " ";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form += </a:t>
            </a:r>
            <a:r>
              <a:rPr lang="en-US" dirty="0" err="1" smtClean="0"/>
              <a:t>wordList.get</a:t>
            </a:r>
            <a:r>
              <a:rPr lang="en-US" dirty="0" smtClean="0"/>
              <a:t>( </a:t>
            </a:r>
            <a:r>
              <a:rPr lang="en-US" dirty="0" err="1" smtClean="0"/>
              <a:t>wordList.size</a:t>
            </a:r>
            <a:r>
              <a:rPr lang="en-US" dirty="0" smtClean="0"/>
              <a:t>()-1 );	</a:t>
            </a:r>
          </a:p>
          <a:p>
            <a:r>
              <a:rPr lang="en-US" dirty="0" smtClean="0"/>
              <a:t>   return form;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6400800" y="4419600"/>
            <a:ext cx="2438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2016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</a:t>
            </a:r>
            <a:b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version 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533400" y="394692"/>
            <a:ext cx="7543800" cy="64633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public static String format( List&lt;String&gt; </a:t>
            </a:r>
            <a:r>
              <a:rPr lang="en-US" sz="1600" dirty="0" err="1" smtClean="0"/>
              <a:t>wordList</a:t>
            </a:r>
            <a:r>
              <a:rPr lang="en-US" sz="1600" dirty="0" smtClean="0"/>
              <a:t>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formattedLen</a:t>
            </a:r>
            <a:r>
              <a:rPr lang="en-US" sz="1600" dirty="0" smtClean="0"/>
              <a:t> )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&lt;String&gt; cool;</a:t>
            </a:r>
          </a:p>
          <a:p>
            <a:r>
              <a:rPr lang="en-US" sz="1600" dirty="0" smtClean="0"/>
              <a:t>   cool = new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&lt;String&gt;( </a:t>
            </a:r>
            <a:r>
              <a:rPr lang="en-US" sz="1600" dirty="0" err="1" smtClean="0"/>
              <a:t>wordList</a:t>
            </a:r>
            <a:r>
              <a:rPr lang="en-US" sz="1600" dirty="0" smtClean="0"/>
              <a:t> );</a:t>
            </a:r>
          </a:p>
          <a:p>
            <a:r>
              <a:rPr lang="en-US" sz="1600" dirty="0" smtClean="0"/>
              <a:t>   String form = "";</a:t>
            </a:r>
          </a:p>
          <a:p>
            <a:r>
              <a:rPr lang="en-US" sz="1600" dirty="0" smtClean="0"/>
              <a:t>   String spaces = "";</a:t>
            </a:r>
          </a:p>
          <a:p>
            <a:r>
              <a:rPr lang="en-US" sz="1600" dirty="0" smtClean="0"/>
              <a:t>   for( </a:t>
            </a:r>
            <a:r>
              <a:rPr lang="en-US" sz="1600" dirty="0" err="1" smtClean="0"/>
              <a:t>int</a:t>
            </a:r>
            <a:r>
              <a:rPr lang="en-US" sz="1600" dirty="0" smtClean="0"/>
              <a:t> j = 0; j &lt; </a:t>
            </a:r>
            <a:r>
              <a:rPr lang="en-US" sz="1600" dirty="0" err="1" smtClean="0"/>
              <a:t>basicGapWidth</a:t>
            </a:r>
            <a:r>
              <a:rPr lang="en-US" sz="1600" dirty="0" smtClean="0"/>
              <a:t>( cool, </a:t>
            </a:r>
            <a:r>
              <a:rPr lang="en-US" sz="1600" dirty="0" err="1" smtClean="0"/>
              <a:t>formattedLen</a:t>
            </a:r>
            <a:r>
              <a:rPr lang="en-US" sz="1600" dirty="0" smtClean="0"/>
              <a:t>); j++)</a:t>
            </a:r>
          </a:p>
          <a:p>
            <a:r>
              <a:rPr lang="en-US" sz="1600" dirty="0" smtClean="0"/>
              <a:t>   {</a:t>
            </a:r>
          </a:p>
          <a:p>
            <a:r>
              <a:rPr lang="en-US" sz="1600" dirty="0" smtClean="0"/>
              <a:t>      spaces += " ";</a:t>
            </a:r>
          </a:p>
          <a:p>
            <a:r>
              <a:rPr lang="en-US" sz="1600" dirty="0" smtClean="0"/>
              <a:t>   }</a:t>
            </a:r>
          </a:p>
          <a:p>
            <a:r>
              <a:rPr lang="en-US" sz="1600" dirty="0" smtClean="0"/>
              <a:t>   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= 0; </a:t>
            </a:r>
            <a:r>
              <a:rPr lang="en-US" sz="1600" dirty="0" err="1" smtClean="0"/>
              <a:t>i</a:t>
            </a:r>
            <a:r>
              <a:rPr lang="en-US" sz="1600" dirty="0" smtClean="0"/>
              <a:t> &lt; </a:t>
            </a:r>
            <a:r>
              <a:rPr lang="en-US" sz="1600" dirty="0" err="1" smtClean="0"/>
              <a:t>cool.size</a:t>
            </a:r>
            <a:r>
              <a:rPr lang="en-US" sz="1600" dirty="0" smtClean="0"/>
              <a:t>()-1;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r>
              <a:rPr lang="en-US" sz="1600" dirty="0" smtClean="0"/>
              <a:t>  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cool.set</a:t>
            </a:r>
            <a:r>
              <a:rPr lang="en-US" sz="1600" dirty="0" smtClean="0"/>
              <a:t>( </a:t>
            </a:r>
            <a:r>
              <a:rPr lang="en-US" sz="1600" dirty="0" err="1" smtClean="0"/>
              <a:t>i</a:t>
            </a:r>
            <a:r>
              <a:rPr lang="en-US" sz="1600" dirty="0" smtClean="0"/>
              <a:t>, </a:t>
            </a:r>
            <a:r>
              <a:rPr lang="en-US" sz="1600" dirty="0" err="1" smtClean="0"/>
              <a:t>cool.get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+ spaces );</a:t>
            </a:r>
          </a:p>
          <a:p>
            <a:r>
              <a:rPr lang="en-US" sz="1600" dirty="0" smtClean="0"/>
              <a:t>   }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left = </a:t>
            </a:r>
            <a:r>
              <a:rPr lang="en-US" sz="1600" dirty="0" err="1" smtClean="0"/>
              <a:t>leftoverSpaces</a:t>
            </a:r>
            <a:r>
              <a:rPr lang="en-US" sz="1600" dirty="0" smtClean="0"/>
              <a:t>( cool, </a:t>
            </a:r>
            <a:r>
              <a:rPr lang="en-US" sz="1600" dirty="0" err="1" smtClean="0"/>
              <a:t>formattedLen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= 0; </a:t>
            </a:r>
            <a:r>
              <a:rPr lang="en-US" sz="1600" dirty="0" err="1" smtClean="0"/>
              <a:t>i</a:t>
            </a:r>
            <a:r>
              <a:rPr lang="en-US" sz="1600" dirty="0" smtClean="0"/>
              <a:t> &lt; left &amp;&amp; </a:t>
            </a:r>
            <a:r>
              <a:rPr lang="en-US" sz="1600" dirty="0" err="1" smtClean="0"/>
              <a:t>i</a:t>
            </a:r>
            <a:r>
              <a:rPr lang="en-US" sz="1600" dirty="0" smtClean="0"/>
              <a:t> &lt; </a:t>
            </a:r>
            <a:r>
              <a:rPr lang="en-US" sz="1600" dirty="0" err="1" smtClean="0"/>
              <a:t>cool.size</a:t>
            </a:r>
            <a:r>
              <a:rPr lang="en-US" sz="1600" dirty="0" smtClean="0"/>
              <a:t>();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r>
              <a:rPr lang="en-US" sz="1600" dirty="0" smtClean="0"/>
              <a:t>  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cool.set</a:t>
            </a:r>
            <a:r>
              <a:rPr lang="en-US" sz="1600" dirty="0" smtClean="0"/>
              <a:t>( </a:t>
            </a:r>
            <a:r>
              <a:rPr lang="en-US" sz="1600" dirty="0" err="1" smtClean="0"/>
              <a:t>i</a:t>
            </a:r>
            <a:r>
              <a:rPr lang="en-US" sz="1600" dirty="0" smtClean="0"/>
              <a:t>, </a:t>
            </a:r>
            <a:r>
              <a:rPr lang="en-US" sz="1600" dirty="0" err="1" smtClean="0"/>
              <a:t>cool.get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)+" " );</a:t>
            </a:r>
          </a:p>
          <a:p>
            <a:r>
              <a:rPr lang="en-US" sz="1600" dirty="0" smtClean="0"/>
              <a:t>   }</a:t>
            </a:r>
          </a:p>
          <a:p>
            <a:r>
              <a:rPr lang="en-US" sz="1600" dirty="0" smtClean="0"/>
              <a:t>   for( String s : cool )</a:t>
            </a:r>
          </a:p>
          <a:p>
            <a:r>
              <a:rPr lang="en-US" sz="1600" dirty="0" smtClean="0"/>
              <a:t>   {</a:t>
            </a:r>
          </a:p>
          <a:p>
            <a:r>
              <a:rPr lang="en-US" sz="1600" dirty="0" smtClean="0"/>
              <a:t>      form += s;</a:t>
            </a:r>
          </a:p>
          <a:p>
            <a:r>
              <a:rPr lang="en-US" sz="1600" dirty="0" smtClean="0"/>
              <a:t>   }		</a:t>
            </a:r>
          </a:p>
          <a:p>
            <a:r>
              <a:rPr lang="en-US" sz="1600" dirty="0" smtClean="0"/>
              <a:t>   return form;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-cycle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-save long tracing problems for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–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–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743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abstract / implementing interface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-implement all abstract methods in sub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Make a Class  -  Strings / List</a:t>
            </a:r>
            <a:r>
              <a:rPr lang="en-US" sz="4800" dirty="0" smtClean="0">
                <a:solidFill>
                  <a:srgbClr val="000000"/>
                </a:solidFill>
              </a:rPr>
              <a:t/>
            </a:r>
            <a:br>
              <a:rPr lang="en-US" sz="4800" dirty="0" smtClean="0">
                <a:solidFill>
                  <a:srgbClr val="000000"/>
                </a:solidFill>
              </a:rPr>
            </a:br>
            <a:r>
              <a:rPr lang="en-US" dirty="0" smtClean="0"/>
              <a:t>– create a basic class with instance variables, constructors, and methods</a:t>
            </a:r>
          </a:p>
          <a:p>
            <a:pPr>
              <a:spcBef>
                <a:spcPct val="50000"/>
              </a:spcBef>
            </a:pPr>
            <a:r>
              <a:rPr lang="en-US" sz="3200" dirty="0" err="1" smtClean="0"/>
              <a:t>ArrayList</a:t>
            </a:r>
            <a:r>
              <a:rPr lang="en-US" sz="3200" dirty="0" smtClean="0"/>
              <a:t> of References / Strings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– levels of abstraction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 / Array or Arrays</a:t>
            </a:r>
            <a:br>
              <a:rPr lang="en-US" sz="3200" dirty="0" smtClean="0"/>
            </a:br>
            <a:r>
              <a:rPr lang="en-US" dirty="0" smtClean="0"/>
              <a:t> – for and for each loops, nested loops, array of arrays concepts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3200" dirty="0" smtClean="0"/>
              <a:t>List of Strings – String Love Fest III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> – </a:t>
            </a:r>
            <a:r>
              <a:rPr lang="en-US" dirty="0" smtClean="0"/>
              <a:t>More List manipulation and more Strings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2016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743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abstract / implementing interface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-implement all abstract methods in sub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Make a Class  -  Strings / List</a:t>
            </a:r>
            <a:r>
              <a:rPr lang="en-US" sz="4800" dirty="0" smtClean="0">
                <a:solidFill>
                  <a:srgbClr val="000000"/>
                </a:solidFill>
              </a:rPr>
              <a:t/>
            </a:r>
            <a:br>
              <a:rPr lang="en-US" sz="4800" dirty="0" smtClean="0">
                <a:solidFill>
                  <a:srgbClr val="000000"/>
                </a:solidFill>
              </a:rPr>
            </a:br>
            <a:r>
              <a:rPr lang="en-US" dirty="0" smtClean="0"/>
              <a:t>– create a basic class with instance variables, constructors, and methods</a:t>
            </a:r>
          </a:p>
          <a:p>
            <a:pPr>
              <a:spcBef>
                <a:spcPct val="50000"/>
              </a:spcBef>
            </a:pPr>
            <a:r>
              <a:rPr lang="en-US" sz="3200" dirty="0" err="1" smtClean="0"/>
              <a:t>ArrayList</a:t>
            </a:r>
            <a:r>
              <a:rPr lang="en-US" sz="3200" dirty="0" smtClean="0"/>
              <a:t> of References / Strings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– levels of abstraction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 / Array or Arrays</a:t>
            </a:r>
            <a:br>
              <a:rPr lang="en-US" sz="3200" dirty="0" smtClean="0"/>
            </a:br>
            <a:r>
              <a:rPr lang="en-US" dirty="0" smtClean="0"/>
              <a:t> – for and for each loops, nested loops, array of arrays concepts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3200" dirty="0" smtClean="0"/>
              <a:t>List of Strings – String Love Fest III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> – </a:t>
            </a:r>
            <a:r>
              <a:rPr lang="en-US" dirty="0" smtClean="0"/>
              <a:t>More List manipulation and more Strings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2160</TotalTime>
  <Words>3851</Words>
  <Application>Microsoft Office PowerPoint</Application>
  <PresentationFormat>On-screen Show (4:3)</PresentationFormat>
  <Paragraphs>1143</Paragraphs>
  <Slides>77</Slides>
  <Notes>68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9" baseType="lpstr">
      <vt:lpstr>Blank Presentation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</vt:vector>
  </TitlesOfParts>
  <Company>A+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jrr</cp:lastModifiedBy>
  <cp:revision>622</cp:revision>
  <dcterms:created xsi:type="dcterms:W3CDTF">1995-06-17T23:31:02Z</dcterms:created>
  <dcterms:modified xsi:type="dcterms:W3CDTF">2016-05-11T20:27:17Z</dcterms:modified>
  <cp:category>www.apluscompsci.com</cp:category>
</cp:coreProperties>
</file>